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roxima Nova"/>
      <p:regular r:id="rId28"/>
      <p:bold r:id="rId29"/>
      <p:italic r:id="rId30"/>
      <p:boldItalic r:id="rId31"/>
    </p:embeddedFont>
    <p:embeddedFont>
      <p:font typeface="Roboto"/>
      <p:regular r:id="rId32"/>
      <p:bold r:id="rId33"/>
      <p:italic r:id="rId34"/>
      <p:boldItalic r:id="rId35"/>
    </p:embeddedFont>
    <p:embeddedFont>
      <p:font typeface="Montserrat"/>
      <p:regular r:id="rId36"/>
      <p:bold r:id="rId37"/>
      <p:italic r:id="rId38"/>
      <p:boldItalic r:id="rId39"/>
    </p:embeddedFont>
    <p:embeddedFont>
      <p:font typeface="Lato"/>
      <p:regular r:id="rId40"/>
      <p:bold r:id="rId41"/>
      <p:italic r:id="rId42"/>
      <p:boldItalic r:id="rId43"/>
    </p:embeddedFont>
    <p:embeddedFont>
      <p:font typeface="Average"/>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F40164-E449-4DC1-BE45-551F70E99CA9}">
  <a:tblStyle styleId="{DEF40164-E449-4DC1-BE45-551F70E99CA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44" Type="http://schemas.openxmlformats.org/officeDocument/2006/relationships/font" Target="fonts/Average-regular.fntdata"/><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623760c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623760c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6258263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6258263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623760c3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623760c3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0668774e1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0668774e1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668774e1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668774e1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668774e1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668774e1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jpg"/><Relationship Id="rId6"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5.jp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kaggle.com/c/home-credit-default-ris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Credit Risk Assessment Backend in GCP</a:t>
            </a:r>
            <a:endParaRPr/>
          </a:p>
        </p:txBody>
      </p:sp>
      <p:sp>
        <p:nvSpPr>
          <p:cNvPr id="229" name="Google Shape;22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0" name="Google Shape;230;p17"/>
          <p:cNvSpPr txBox="1"/>
          <p:nvPr/>
        </p:nvSpPr>
        <p:spPr>
          <a:xfrm>
            <a:off x="5454150" y="4099925"/>
            <a:ext cx="3018300" cy="70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chemeClr val="lt1"/>
                </a:solidFill>
                <a:latin typeface="Montserrat"/>
                <a:ea typeface="Montserrat"/>
                <a:cs typeface="Montserrat"/>
                <a:sym typeface="Montserrat"/>
              </a:rPr>
              <a:t>Ali Ghorbani</a:t>
            </a:r>
            <a:endParaRPr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200">
                <a:solidFill>
                  <a:schemeClr val="lt1"/>
                </a:solidFill>
                <a:latin typeface="Montserrat"/>
                <a:ea typeface="Montserrat"/>
                <a:cs typeface="Montserrat"/>
                <a:sym typeface="Montserrat"/>
              </a:rPr>
              <a:t>Humberto Ribeiro de Souza</a:t>
            </a:r>
            <a:endParaRPr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 - 2021/2022</a:t>
            </a:r>
            <a:endParaRPr/>
          </a:p>
        </p:txBody>
      </p:sp>
      <p:sp>
        <p:nvSpPr>
          <p:cNvPr id="343" name="Google Shape;343;p26"/>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NOV</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44" name="Google Shape;344;p26"/>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Analysis &amp; SOW</a:t>
            </a:r>
            <a:endParaRPr sz="1000">
              <a:solidFill>
                <a:srgbClr val="FFFFFF"/>
              </a:solidFill>
              <a:latin typeface="Roboto"/>
              <a:ea typeface="Roboto"/>
              <a:cs typeface="Roboto"/>
              <a:sym typeface="Roboto"/>
            </a:endParaRPr>
          </a:p>
        </p:txBody>
      </p:sp>
      <p:sp>
        <p:nvSpPr>
          <p:cNvPr id="345" name="Google Shape;345;p26"/>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Discovery sessions, definition of done, selection of cloud provider, SOW</a:t>
            </a:r>
            <a:endParaRPr sz="800">
              <a:solidFill>
                <a:srgbClr val="FFFFFF"/>
              </a:solidFill>
              <a:latin typeface="Roboto"/>
              <a:ea typeface="Roboto"/>
              <a:cs typeface="Roboto"/>
              <a:sym typeface="Roboto"/>
            </a:endParaRPr>
          </a:p>
        </p:txBody>
      </p:sp>
      <p:sp>
        <p:nvSpPr>
          <p:cNvPr id="346" name="Google Shape;346;p26"/>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DEC</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47" name="Google Shape;347;p26"/>
          <p:cNvSpPr txBox="1"/>
          <p:nvPr/>
        </p:nvSpPr>
        <p:spPr>
          <a:xfrm>
            <a:off x="2308121" y="29845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Implementation Phase 1</a:t>
            </a:r>
            <a:endParaRPr sz="1000">
              <a:solidFill>
                <a:srgbClr val="FFFFFF"/>
              </a:solidFill>
              <a:latin typeface="Roboto"/>
              <a:ea typeface="Roboto"/>
              <a:cs typeface="Roboto"/>
              <a:sym typeface="Roboto"/>
            </a:endParaRPr>
          </a:p>
        </p:txBody>
      </p:sp>
      <p:sp>
        <p:nvSpPr>
          <p:cNvPr id="348" name="Google Shape;348;p26"/>
          <p:cNvSpPr txBox="1"/>
          <p:nvPr/>
        </p:nvSpPr>
        <p:spPr>
          <a:xfrm>
            <a:off x="2308121" y="3306349"/>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Model adjustment, environment creation, end-to-end tests, go-live</a:t>
            </a:r>
            <a:endParaRPr sz="800">
              <a:solidFill>
                <a:srgbClr val="FFFFFF"/>
              </a:solidFill>
              <a:latin typeface="Roboto"/>
              <a:ea typeface="Roboto"/>
              <a:cs typeface="Roboto"/>
              <a:sym typeface="Roboto"/>
            </a:endParaRPr>
          </a:p>
        </p:txBody>
      </p:sp>
      <p:sp>
        <p:nvSpPr>
          <p:cNvPr id="349" name="Google Shape;349;p26"/>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50" name="Google Shape;350;p26"/>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Review Phase 1</a:t>
            </a:r>
            <a:endParaRPr sz="1000">
              <a:solidFill>
                <a:srgbClr val="FFFFFF"/>
              </a:solidFill>
              <a:latin typeface="Roboto"/>
              <a:ea typeface="Roboto"/>
              <a:cs typeface="Roboto"/>
              <a:sym typeface="Roboto"/>
            </a:endParaRPr>
          </a:p>
        </p:txBody>
      </p:sp>
      <p:sp>
        <p:nvSpPr>
          <p:cNvPr id="351" name="Google Shape;351;p26"/>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Weekly review; performance and security analysis. Preparation for phase 2</a:t>
            </a:r>
            <a:endParaRPr sz="800">
              <a:solidFill>
                <a:srgbClr val="FFFFFF"/>
              </a:solidFill>
              <a:latin typeface="Roboto"/>
              <a:ea typeface="Roboto"/>
              <a:cs typeface="Roboto"/>
              <a:sym typeface="Roboto"/>
            </a:endParaRPr>
          </a:p>
        </p:txBody>
      </p:sp>
      <p:sp>
        <p:nvSpPr>
          <p:cNvPr id="352" name="Google Shape;352;p26"/>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FEV</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53" name="Google Shape;353;p26"/>
          <p:cNvSpPr txBox="1"/>
          <p:nvPr/>
        </p:nvSpPr>
        <p:spPr>
          <a:xfrm>
            <a:off x="4572659" y="29845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Phase 2 Analysis &amp; SOW</a:t>
            </a:r>
            <a:endParaRPr sz="1000">
              <a:solidFill>
                <a:schemeClr val="lt1"/>
              </a:solidFill>
              <a:latin typeface="Roboto"/>
              <a:ea typeface="Roboto"/>
              <a:cs typeface="Roboto"/>
              <a:sym typeface="Roboto"/>
            </a:endParaRPr>
          </a:p>
        </p:txBody>
      </p:sp>
      <p:sp>
        <p:nvSpPr>
          <p:cNvPr id="354" name="Google Shape;354;p26"/>
          <p:cNvSpPr txBox="1"/>
          <p:nvPr/>
        </p:nvSpPr>
        <p:spPr>
          <a:xfrm>
            <a:off x="4572659" y="330517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Discovery sessions, definition of done, selection of cloud provider, SOW</a:t>
            </a:r>
            <a:endParaRPr sz="800">
              <a:solidFill>
                <a:schemeClr val="lt1"/>
              </a:solidFill>
              <a:latin typeface="Roboto"/>
              <a:ea typeface="Roboto"/>
              <a:cs typeface="Roboto"/>
              <a:sym typeface="Roboto"/>
            </a:endParaRPr>
          </a:p>
        </p:txBody>
      </p:sp>
      <p:sp>
        <p:nvSpPr>
          <p:cNvPr id="355" name="Google Shape;355;p26"/>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56" name="Google Shape;356;p26"/>
          <p:cNvSpPr txBox="1"/>
          <p:nvPr/>
        </p:nvSpPr>
        <p:spPr>
          <a:xfrm>
            <a:off x="5689422" y="295247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Implementation Phase 2</a:t>
            </a:r>
            <a:endParaRPr sz="1000">
              <a:solidFill>
                <a:schemeClr val="lt1"/>
              </a:solidFill>
              <a:latin typeface="Roboto"/>
              <a:ea typeface="Roboto"/>
              <a:cs typeface="Roboto"/>
              <a:sym typeface="Roboto"/>
            </a:endParaRPr>
          </a:p>
        </p:txBody>
      </p:sp>
      <p:sp>
        <p:nvSpPr>
          <p:cNvPr id="357" name="Google Shape;357;p26"/>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Aim the automation of model data updates, audit review</a:t>
            </a:r>
            <a:endParaRPr sz="800">
              <a:solidFill>
                <a:schemeClr val="lt1"/>
              </a:solidFill>
              <a:latin typeface="Roboto"/>
              <a:ea typeface="Roboto"/>
              <a:cs typeface="Roboto"/>
              <a:sym typeface="Roboto"/>
            </a:endParaRPr>
          </a:p>
        </p:txBody>
      </p:sp>
      <p:sp>
        <p:nvSpPr>
          <p:cNvPr id="358" name="Google Shape;358;p26"/>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59" name="Google Shape;359;p26"/>
          <p:cNvSpPr txBox="1"/>
          <p:nvPr/>
        </p:nvSpPr>
        <p:spPr>
          <a:xfrm>
            <a:off x="6837184" y="2898900"/>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Review Phase 2</a:t>
            </a:r>
            <a:endParaRPr sz="1000">
              <a:solidFill>
                <a:schemeClr val="lt1"/>
              </a:solidFill>
              <a:latin typeface="Roboto"/>
              <a:ea typeface="Roboto"/>
              <a:cs typeface="Roboto"/>
              <a:sym typeface="Roboto"/>
            </a:endParaRPr>
          </a:p>
        </p:txBody>
      </p:sp>
      <p:sp>
        <p:nvSpPr>
          <p:cNvPr id="360" name="Google Shape;360;p26"/>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Review of the ensemble of phases 1 and 2 weekly</a:t>
            </a:r>
            <a:endParaRPr sz="800">
              <a:solidFill>
                <a:schemeClr val="lt1"/>
              </a:solidFill>
              <a:latin typeface="Roboto"/>
              <a:ea typeface="Roboto"/>
              <a:cs typeface="Roboto"/>
              <a:sym typeface="Roboto"/>
            </a:endParaRPr>
          </a:p>
        </p:txBody>
      </p:sp>
      <p:cxnSp>
        <p:nvCxnSpPr>
          <p:cNvPr id="361" name="Google Shape;361;p26"/>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62" name="Google Shape;362;p26"/>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3" name="Google Shape;363;p26"/>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4" name="Google Shape;364;p26"/>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65" name="Google Shape;365;p26"/>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66" name="Google Shape;366;p26"/>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7" name="Google Shape;367;p26"/>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68" name="Google Shape;368;p26"/>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9" name="Google Shape;369;p26"/>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70" name="Google Shape;370;p26"/>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71" name="Google Shape;371;p26"/>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2" name="Google Shape;372;p26"/>
          <p:cNvSpPr/>
          <p:nvPr/>
        </p:nvSpPr>
        <p:spPr>
          <a:xfrm>
            <a:off x="5595025" y="2754901"/>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73" name="Google Shape;373;p26"/>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74" name="Google Shape;374;p26"/>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5" name="Google Shape;375;p26"/>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6" name="Google Shape;376;p26"/>
          <p:cNvSpPr/>
          <p:nvPr/>
        </p:nvSpPr>
        <p:spPr>
          <a:xfrm flipH="1">
            <a:off x="3411724" y="2616883"/>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7" name="Google Shape;377;p26"/>
          <p:cNvSpPr/>
          <p:nvPr/>
        </p:nvSpPr>
        <p:spPr>
          <a:xfrm>
            <a:off x="3411351" y="2758463"/>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78" name="Google Shape;378;p26"/>
          <p:cNvCxnSpPr/>
          <p:nvPr/>
        </p:nvCxnSpPr>
        <p:spPr>
          <a:xfrm>
            <a:off x="393650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79" name="Google Shape;37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a:p>
        </p:txBody>
      </p:sp>
      <p:sp>
        <p:nvSpPr>
          <p:cNvPr id="385" name="Google Shape;385;p27"/>
          <p:cNvSpPr txBox="1"/>
          <p:nvPr>
            <p:ph idx="1" type="body"/>
          </p:nvPr>
        </p:nvSpPr>
        <p:spPr>
          <a:xfrm>
            <a:off x="1279025" y="1205750"/>
            <a:ext cx="7038900" cy="27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Justify selection of Cloud Functions over App engine or Cloud Run </a:t>
            </a:r>
            <a:endParaRPr>
              <a:solidFill>
                <a:srgbClr val="FFFFFF"/>
              </a:solidFill>
            </a:endParaRPr>
          </a:p>
          <a:p>
            <a:pPr indent="-311150" lvl="0" marL="457200" rtl="0" algn="l">
              <a:spcBef>
                <a:spcPts val="1600"/>
              </a:spcBef>
              <a:spcAft>
                <a:spcPts val="0"/>
              </a:spcAft>
              <a:buClr>
                <a:srgbClr val="FFFFFF"/>
              </a:buClr>
              <a:buSzPts val="1300"/>
              <a:buChar char="●"/>
            </a:pPr>
            <a:r>
              <a:rPr lang="en-GB">
                <a:solidFill>
                  <a:srgbClr val="FFFFFF"/>
                </a:solidFill>
              </a:rPr>
              <a:t>Event-driven solutions that extends to google are a good fit for cloud </a:t>
            </a:r>
            <a:r>
              <a:rPr lang="en-GB">
                <a:solidFill>
                  <a:srgbClr val="FFFFFF"/>
                </a:solidFill>
              </a:rPr>
              <a:t>functions and we </a:t>
            </a:r>
            <a:r>
              <a:rPr lang="en-GB">
                <a:solidFill>
                  <a:srgbClr val="FFFFFF"/>
                </a:solidFill>
              </a:rPr>
              <a:t> built </a:t>
            </a:r>
            <a:r>
              <a:rPr lang="en-GB">
                <a:solidFill>
                  <a:srgbClr val="FFFFFF"/>
                </a:solidFill>
              </a:rPr>
              <a:t>function-</a:t>
            </a:r>
            <a:r>
              <a:rPr lang="en-GB">
                <a:solidFill>
                  <a:srgbClr val="FFFFFF"/>
                </a:solidFill>
              </a:rPr>
              <a:t>based endpoint API therefore cloud function is the suitable choice.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Less total cost of </a:t>
            </a:r>
            <a:r>
              <a:rPr lang="en-GB">
                <a:solidFill>
                  <a:srgbClr val="FFFFFF"/>
                </a:solidFill>
              </a:rPr>
              <a:t>ownership</a:t>
            </a:r>
            <a:r>
              <a:rPr lang="en-GB">
                <a:solidFill>
                  <a:srgbClr val="FFFFFF"/>
                </a:solidFill>
              </a:rPr>
              <a:t> and time-to-deploy</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App engine is suitable for many different services with a single application </a:t>
            </a:r>
            <a:r>
              <a:rPr lang="en-GB">
                <a:solidFill>
                  <a:srgbClr val="FFFFFF"/>
                </a:solidFill>
              </a:rPr>
              <a:t>while</a:t>
            </a:r>
            <a:r>
              <a:rPr lang="en-GB">
                <a:solidFill>
                  <a:srgbClr val="FFFFFF"/>
                </a:solidFill>
              </a:rPr>
              <a:t> cloud function </a:t>
            </a:r>
            <a:r>
              <a:rPr lang="en-GB">
                <a:solidFill>
                  <a:srgbClr val="FFFFFF"/>
                </a:solidFill>
              </a:rPr>
              <a:t>preferred</a:t>
            </a:r>
            <a:r>
              <a:rPr lang="en-GB">
                <a:solidFill>
                  <a:srgbClr val="FFFFFF"/>
                </a:solidFill>
              </a:rPr>
              <a:t> for individualized service.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Cloud Functions-like services are found on other cloud providers and it is </a:t>
            </a:r>
            <a:r>
              <a:rPr lang="en-GB">
                <a:solidFill>
                  <a:srgbClr val="FFFFFF"/>
                </a:solidFill>
              </a:rPr>
              <a:t>easily</a:t>
            </a:r>
            <a:r>
              <a:rPr lang="en-GB">
                <a:solidFill>
                  <a:srgbClr val="FFFFFF"/>
                </a:solidFill>
              </a:rPr>
              <a:t> portable if a change of cloud provider is requested</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Cloud Run runs containers and is suitable choice to run in a stateless container. But, because of single query request of out end-pointAPI, we chose to use cloud function.</a:t>
            </a:r>
            <a:endParaRPr>
              <a:solidFill>
                <a:srgbClr val="FFFFFF"/>
              </a:solidFill>
            </a:endParaRPr>
          </a:p>
        </p:txBody>
      </p:sp>
      <p:sp>
        <p:nvSpPr>
          <p:cNvPr id="386" name="Google Shape;38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a:p>
        </p:txBody>
      </p:sp>
      <p:sp>
        <p:nvSpPr>
          <p:cNvPr id="392" name="Google Shape;392;p28"/>
          <p:cNvSpPr txBox="1"/>
          <p:nvPr>
            <p:ph idx="1" type="body"/>
          </p:nvPr>
        </p:nvSpPr>
        <p:spPr>
          <a:xfrm>
            <a:off x="1279025" y="1205750"/>
            <a:ext cx="7038900" cy="26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S</a:t>
            </a:r>
            <a:r>
              <a:rPr lang="en-GB">
                <a:solidFill>
                  <a:srgbClr val="FFFFFF"/>
                </a:solidFill>
              </a:rPr>
              <a:t>election of Vertex AI Managed Notebooks over VM </a:t>
            </a:r>
            <a:endParaRPr>
              <a:solidFill>
                <a:srgbClr val="FFFFFF"/>
              </a:solidFill>
            </a:endParaRPr>
          </a:p>
          <a:p>
            <a:pPr indent="-311150" lvl="0" marL="457200" rtl="0" algn="l">
              <a:spcBef>
                <a:spcPts val="1600"/>
              </a:spcBef>
              <a:spcAft>
                <a:spcPts val="0"/>
              </a:spcAft>
              <a:buClr>
                <a:srgbClr val="FFFFFF"/>
              </a:buClr>
              <a:buSzPts val="1300"/>
              <a:buChar char="●"/>
            </a:pPr>
            <a:r>
              <a:rPr lang="en-GB">
                <a:solidFill>
                  <a:srgbClr val="FFFFFF"/>
                </a:solidFill>
              </a:rPr>
              <a:t>Maintain operating system (OS) and all software upgrade using VM is not core for the company nor its analysts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Security risk of VM and </a:t>
            </a:r>
            <a:r>
              <a:rPr lang="en-GB">
                <a:solidFill>
                  <a:srgbClr val="FFFFFF"/>
                </a:solidFill>
              </a:rPr>
              <a:t>continuously</a:t>
            </a:r>
            <a:r>
              <a:rPr lang="en-GB">
                <a:solidFill>
                  <a:srgbClr val="FFFFFF"/>
                </a:solidFill>
              </a:rPr>
              <a:t> patching OS and ensure to keep it up to date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Do not have native access to other GCP services and native integrations capabilities using VM. This can be arranged. However, the modules are frequently updated and it incurs in maintenance overhead.</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Not selected Auto ML to avoid platform dependency and maintain better visibility and easier explainability of the workflow</a:t>
            </a:r>
            <a:endParaRPr>
              <a:solidFill>
                <a:srgbClr val="FFFFFF"/>
              </a:solidFill>
            </a:endParaRPr>
          </a:p>
        </p:txBody>
      </p:sp>
      <p:sp>
        <p:nvSpPr>
          <p:cNvPr id="393" name="Google Shape;39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9"/>
          <p:cNvSpPr txBox="1"/>
          <p:nvPr>
            <p:ph idx="1" type="body"/>
          </p:nvPr>
        </p:nvSpPr>
        <p:spPr>
          <a:xfrm>
            <a:off x="1297500" y="1139400"/>
            <a:ext cx="7038900" cy="28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Justify selection of FireStore/Datastore</a:t>
            </a:r>
            <a:endParaRPr>
              <a:solidFill>
                <a:srgbClr val="FFFFFF"/>
              </a:solidFill>
            </a:endParaRPr>
          </a:p>
          <a:p>
            <a:pPr indent="-311150" lvl="0" marL="457200" rtl="0" algn="l">
              <a:spcBef>
                <a:spcPts val="1600"/>
              </a:spcBef>
              <a:spcAft>
                <a:spcPts val="0"/>
              </a:spcAft>
              <a:buSzPts val="1300"/>
              <a:buChar char="●"/>
            </a:pPr>
            <a:r>
              <a:rPr lang="en-GB"/>
              <a:t>Endpoint API needs a highly scalable document NoSQL database for small to medium size operational workloads</a:t>
            </a:r>
            <a:endParaRPr/>
          </a:p>
          <a:p>
            <a:pPr indent="-311150" lvl="0" marL="457200" rtl="0" algn="l">
              <a:spcBef>
                <a:spcPts val="0"/>
              </a:spcBef>
              <a:spcAft>
                <a:spcPts val="0"/>
              </a:spcAft>
              <a:buSzPts val="1300"/>
              <a:buChar char="●"/>
            </a:pPr>
            <a:r>
              <a:rPr lang="en-GB"/>
              <a:t>It is cheaper than all listed contenders*</a:t>
            </a:r>
            <a:endParaRPr/>
          </a:p>
          <a:p>
            <a:pPr indent="-311150" lvl="0" marL="457200" rtl="0" algn="l">
              <a:spcBef>
                <a:spcPts val="0"/>
              </a:spcBef>
              <a:spcAft>
                <a:spcPts val="0"/>
              </a:spcAft>
              <a:buSzPts val="1300"/>
              <a:buChar char="●"/>
            </a:pPr>
            <a:r>
              <a:rPr lang="en-GB"/>
              <a:t>Firestore automatically handles sharding and replication, with a highly available and durable database that scales automatically</a:t>
            </a:r>
            <a:endParaRPr/>
          </a:p>
          <a:p>
            <a:pPr indent="-311150" lvl="0" marL="457200" rtl="0" algn="l">
              <a:spcBef>
                <a:spcPts val="0"/>
              </a:spcBef>
              <a:spcAft>
                <a:spcPts val="0"/>
              </a:spcAft>
              <a:buSzPts val="1300"/>
              <a:buChar char="●"/>
            </a:pPr>
            <a:r>
              <a:rPr lang="en-GB"/>
              <a:t>FireStore is built for automatic scaling, high performance, and ease of application development</a:t>
            </a:r>
            <a:endParaRPr/>
          </a:p>
          <a:p>
            <a:pPr indent="-311150" lvl="0" marL="457200" rtl="0" algn="l">
              <a:spcBef>
                <a:spcPts val="0"/>
              </a:spcBef>
              <a:spcAft>
                <a:spcPts val="0"/>
              </a:spcAft>
              <a:buSzPts val="1300"/>
              <a:buChar char="●"/>
            </a:pPr>
            <a:r>
              <a:rPr lang="en-GB"/>
              <a:t>Firestore has key values, attributes and indices</a:t>
            </a:r>
            <a:endParaRPr/>
          </a:p>
          <a:p>
            <a:pPr indent="-311150" lvl="0" marL="457200" rtl="0" algn="l">
              <a:spcBef>
                <a:spcPts val="0"/>
              </a:spcBef>
              <a:spcAft>
                <a:spcPts val="0"/>
              </a:spcAft>
              <a:buSzPts val="1300"/>
              <a:buChar char="●"/>
            </a:pPr>
            <a:r>
              <a:rPr lang="en-GB"/>
              <a:t>Firestore supports Atomicity, Consistency, Isolation, and Durability (ACID) transactions, SQL-like queries, indexes.</a:t>
            </a:r>
            <a:endParaRPr/>
          </a:p>
          <a:p>
            <a:pPr indent="0" lvl="0" marL="0" rtl="0" algn="l">
              <a:spcBef>
                <a:spcPts val="1600"/>
              </a:spcBef>
              <a:spcAft>
                <a:spcPts val="1600"/>
              </a:spcAft>
              <a:buNone/>
            </a:pPr>
            <a:r>
              <a:rPr lang="en-GB" sz="900"/>
              <a:t>* https://sourceforge.net/software/compare/Amazon-DynamoDB-vs-Google-Cloud-Firestore-vs-Openredis-vs-Oracle-Database/</a:t>
            </a:r>
            <a:endParaRPr sz="900"/>
          </a:p>
        </p:txBody>
      </p:sp>
      <p:sp>
        <p:nvSpPr>
          <p:cNvPr id="399" name="Google Shape;39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a:p>
        </p:txBody>
      </p:sp>
      <p:sp>
        <p:nvSpPr>
          <p:cNvPr id="400" name="Google Shape;40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406" name="Google Shape;406;p30"/>
          <p:cNvSpPr txBox="1"/>
          <p:nvPr/>
        </p:nvSpPr>
        <p:spPr>
          <a:xfrm>
            <a:off x="780850" y="177946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Update Model Fortnightly</a:t>
            </a:r>
            <a:endParaRPr/>
          </a:p>
        </p:txBody>
      </p:sp>
      <p:sp>
        <p:nvSpPr>
          <p:cNvPr id="407" name="Google Shape;407;p30"/>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A Data Analyst updates the model having the latest data at hand. Previous data is saved on bucket subfolders *</a:t>
            </a:r>
            <a:endParaRPr sz="1000">
              <a:solidFill>
                <a:srgbClr val="D9D9D9"/>
              </a:solidFill>
              <a:latin typeface="Lato"/>
              <a:ea typeface="Lato"/>
              <a:cs typeface="Lato"/>
              <a:sym typeface="Lato"/>
            </a:endParaRPr>
          </a:p>
        </p:txBody>
      </p:sp>
      <p:sp>
        <p:nvSpPr>
          <p:cNvPr id="408" name="Google Shape;408;p30"/>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API is enabled</a:t>
            </a:r>
            <a:endParaRPr/>
          </a:p>
        </p:txBody>
      </p:sp>
      <p:sp>
        <p:nvSpPr>
          <p:cNvPr id="409" name="Google Shape;409;p30"/>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The front-end system consumes it</a:t>
            </a:r>
            <a:endParaRPr sz="1000">
              <a:solidFill>
                <a:srgbClr val="D9D9D9"/>
              </a:solidFill>
              <a:latin typeface="Lato"/>
              <a:ea typeface="Lato"/>
              <a:cs typeface="Lato"/>
              <a:sym typeface="Lato"/>
            </a:endParaRPr>
          </a:p>
        </p:txBody>
      </p:sp>
      <p:sp>
        <p:nvSpPr>
          <p:cNvPr id="410" name="Google Shape;410;p30"/>
          <p:cNvSpPr txBox="1"/>
          <p:nvPr/>
        </p:nvSpPr>
        <p:spPr>
          <a:xfrm>
            <a:off x="6548585" y="1652350"/>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Audit</a:t>
            </a:r>
            <a:endParaRPr/>
          </a:p>
        </p:txBody>
      </p:sp>
      <p:sp>
        <p:nvSpPr>
          <p:cNvPr id="411" name="Google Shape;411;p30"/>
          <p:cNvSpPr txBox="1"/>
          <p:nvPr/>
        </p:nvSpPr>
        <p:spPr>
          <a:xfrm>
            <a:off x="6525225" y="2096350"/>
            <a:ext cx="1991400" cy="105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Review of results of a given applicant may be requested to run. The ensemble of information of usage and model data are necessary for the data analyst to run the audit*</a:t>
            </a:r>
            <a:endParaRPr sz="1000">
              <a:solidFill>
                <a:srgbClr val="D9D9D9"/>
              </a:solidFill>
              <a:latin typeface="Lato"/>
              <a:ea typeface="Lato"/>
              <a:cs typeface="Lato"/>
              <a:sym typeface="Lato"/>
            </a:endParaRPr>
          </a:p>
        </p:txBody>
      </p:sp>
      <p:sp>
        <p:nvSpPr>
          <p:cNvPr id="412" name="Google Shape;412;p30"/>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Usage is recorded</a:t>
            </a:r>
            <a:endParaRPr/>
          </a:p>
        </p:txBody>
      </p:sp>
      <p:sp>
        <p:nvSpPr>
          <p:cNvPr id="413" name="Google Shape;413;p30"/>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Usage is recorded for being queried by the front-end</a:t>
            </a:r>
            <a:endParaRPr sz="1000">
              <a:solidFill>
                <a:srgbClr val="D9D9D9"/>
              </a:solidFill>
              <a:latin typeface="Lato"/>
              <a:ea typeface="Lato"/>
              <a:cs typeface="Lato"/>
              <a:sym typeface="Lato"/>
            </a:endParaRPr>
          </a:p>
        </p:txBody>
      </p:sp>
      <p:cxnSp>
        <p:nvCxnSpPr>
          <p:cNvPr id="414" name="Google Shape;414;p30"/>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415" name="Google Shape;415;p30"/>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16" name="Google Shape;416;p30"/>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17" name="Google Shape;417;p30"/>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418" name="Google Shape;418;p30"/>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0"/>
          <p:cNvGrpSpPr/>
          <p:nvPr/>
        </p:nvGrpSpPr>
        <p:grpSpPr>
          <a:xfrm>
            <a:off x="3078687" y="2700858"/>
            <a:ext cx="737729" cy="737729"/>
            <a:chOff x="2920647" y="2157958"/>
            <a:chExt cx="827700" cy="827700"/>
          </a:xfrm>
        </p:grpSpPr>
        <p:sp>
          <p:nvSpPr>
            <p:cNvPr id="423" name="Google Shape;423;p30"/>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0"/>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426" name="Google Shape;426;p30"/>
          <p:cNvGrpSpPr/>
          <p:nvPr/>
        </p:nvGrpSpPr>
        <p:grpSpPr>
          <a:xfrm rot="-5400000">
            <a:off x="4225338" y="3802929"/>
            <a:ext cx="737729" cy="737729"/>
            <a:chOff x="2920647" y="2157958"/>
            <a:chExt cx="827700" cy="827700"/>
          </a:xfrm>
        </p:grpSpPr>
        <p:sp>
          <p:nvSpPr>
            <p:cNvPr id="427" name="Google Shape;427;p30"/>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30"/>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30" name="Google Shape;430;p30"/>
          <p:cNvGrpSpPr/>
          <p:nvPr/>
        </p:nvGrpSpPr>
        <p:grpSpPr>
          <a:xfrm>
            <a:off x="5313093" y="2700655"/>
            <a:ext cx="737804" cy="737804"/>
            <a:chOff x="5428888" y="2158023"/>
            <a:chExt cx="828900" cy="828900"/>
          </a:xfrm>
        </p:grpSpPr>
        <p:sp>
          <p:nvSpPr>
            <p:cNvPr id="431" name="Google Shape;431;p30"/>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30"/>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34" name="Google Shape;434;p30"/>
          <p:cNvGrpSpPr/>
          <p:nvPr/>
        </p:nvGrpSpPr>
        <p:grpSpPr>
          <a:xfrm rot="5400000">
            <a:off x="4193370" y="1569752"/>
            <a:ext cx="737729" cy="737729"/>
            <a:chOff x="2920647" y="2157958"/>
            <a:chExt cx="827700" cy="827700"/>
          </a:xfrm>
        </p:grpSpPr>
        <p:sp>
          <p:nvSpPr>
            <p:cNvPr id="435" name="Google Shape;435;p30"/>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0"/>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38" name="Google Shape;438;p30"/>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txBox="1"/>
          <p:nvPr/>
        </p:nvSpPr>
        <p:spPr>
          <a:xfrm>
            <a:off x="966300" y="4586700"/>
            <a:ext cx="477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Lato"/>
                <a:ea typeface="Lato"/>
                <a:cs typeface="Lato"/>
                <a:sym typeface="Lato"/>
              </a:rPr>
              <a:t>* Automation of steps 1 and 4 are scope of another project</a:t>
            </a:r>
            <a:endParaRPr sz="1000">
              <a:solidFill>
                <a:schemeClr val="lt1"/>
              </a:solidFill>
              <a:latin typeface="Lato"/>
              <a:ea typeface="Lato"/>
              <a:cs typeface="Lato"/>
              <a:sym typeface="Lato"/>
            </a:endParaRPr>
          </a:p>
        </p:txBody>
      </p:sp>
      <p:sp>
        <p:nvSpPr>
          <p:cNvPr id="440" name="Google Shape;44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1"/>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Credit Risk Assessment System</a:t>
            </a:r>
            <a:endParaRPr/>
          </a:p>
        </p:txBody>
      </p:sp>
      <p:sp>
        <p:nvSpPr>
          <p:cNvPr id="446" name="Google Shape;446;p31"/>
          <p:cNvSpPr txBox="1"/>
          <p:nvPr>
            <p:ph idx="1" type="subTitle"/>
          </p:nvPr>
        </p:nvSpPr>
        <p:spPr>
          <a:xfrm>
            <a:off x="1297500" y="934650"/>
            <a:ext cx="69687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The endpoint is called from an application that runs on desktop, tablet or mobile</a:t>
            </a:r>
            <a:endParaRPr/>
          </a:p>
        </p:txBody>
      </p:sp>
      <p:sp>
        <p:nvSpPr>
          <p:cNvPr id="447" name="Google Shape;447;p31"/>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Access to the endpoint is open by default. It requires the service account svc_credituser key to </a:t>
            </a:r>
            <a:r>
              <a:rPr lang="en-GB">
                <a:latin typeface="Arial"/>
                <a:ea typeface="Arial"/>
                <a:cs typeface="Arial"/>
                <a:sym typeface="Arial"/>
              </a:rPr>
              <a:t>have</a:t>
            </a:r>
            <a:r>
              <a:rPr lang="en-GB">
                <a:latin typeface="Arial"/>
                <a:ea typeface="Arial"/>
                <a:cs typeface="Arial"/>
                <a:sym typeface="Arial"/>
              </a:rPr>
              <a:t> access to it. </a:t>
            </a:r>
            <a:endParaRPr/>
          </a:p>
        </p:txBody>
      </p:sp>
      <p:grpSp>
        <p:nvGrpSpPr>
          <p:cNvPr id="448" name="Google Shape;448;p31"/>
          <p:cNvGrpSpPr/>
          <p:nvPr/>
        </p:nvGrpSpPr>
        <p:grpSpPr>
          <a:xfrm>
            <a:off x="6926217" y="1767500"/>
            <a:ext cx="2217640" cy="1103400"/>
            <a:chOff x="6926275" y="2015150"/>
            <a:chExt cx="2259900" cy="1103400"/>
          </a:xfrm>
        </p:grpSpPr>
        <p:sp>
          <p:nvSpPr>
            <p:cNvPr id="449" name="Google Shape;449;p31"/>
            <p:cNvSpPr/>
            <p:nvPr/>
          </p:nvSpPr>
          <p:spPr>
            <a:xfrm>
              <a:off x="6926275" y="201515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0" name="Google Shape;450;p31"/>
            <p:cNvSpPr txBox="1"/>
            <p:nvPr/>
          </p:nvSpPr>
          <p:spPr>
            <a:xfrm>
              <a:off x="7331435" y="2094450"/>
              <a:ext cx="1757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Approved/Reproved</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The front-end system shows the status in a way the analyst can show the screen.</a:t>
              </a:r>
              <a:endParaRPr sz="700">
                <a:solidFill>
                  <a:srgbClr val="D9F0FF"/>
                </a:solidFill>
              </a:endParaRPr>
            </a:p>
          </p:txBody>
        </p:sp>
        <p:pic>
          <p:nvPicPr>
            <p:cNvPr id="451" name="Google Shape;451;p31"/>
            <p:cNvPicPr preferRelativeResize="0"/>
            <p:nvPr/>
          </p:nvPicPr>
          <p:blipFill>
            <a:blip r:embed="rId3">
              <a:alphaModFix/>
            </a:blip>
            <a:stretch>
              <a:fillRect/>
            </a:stretch>
          </p:blipFill>
          <p:spPr>
            <a:xfrm>
              <a:off x="7118603" y="2236793"/>
              <a:ext cx="212825" cy="212825"/>
            </a:xfrm>
            <a:prstGeom prst="rect">
              <a:avLst/>
            </a:prstGeom>
            <a:noFill/>
            <a:ln>
              <a:noFill/>
            </a:ln>
          </p:spPr>
        </p:pic>
      </p:grpSp>
      <p:grpSp>
        <p:nvGrpSpPr>
          <p:cNvPr id="452" name="Google Shape;452;p31"/>
          <p:cNvGrpSpPr/>
          <p:nvPr/>
        </p:nvGrpSpPr>
        <p:grpSpPr>
          <a:xfrm>
            <a:off x="3517188" y="1656777"/>
            <a:ext cx="3462484" cy="2672600"/>
            <a:chOff x="3553042" y="1657806"/>
            <a:chExt cx="3461100" cy="2671532"/>
          </a:xfrm>
        </p:grpSpPr>
        <p:sp>
          <p:nvSpPr>
            <p:cNvPr id="453" name="Google Shape;453;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1" name="Google Shape;461;p31"/>
          <p:cNvPicPr preferRelativeResize="0"/>
          <p:nvPr/>
        </p:nvPicPr>
        <p:blipFill rotWithShape="1">
          <a:blip r:embed="rId4">
            <a:alphaModFix/>
          </a:blip>
          <a:srcRect b="0" l="6754" r="6754" t="0"/>
          <a:stretch/>
        </p:blipFill>
        <p:spPr>
          <a:xfrm>
            <a:off x="3570069" y="1713899"/>
            <a:ext cx="3356400" cy="1912500"/>
          </a:xfrm>
          <a:prstGeom prst="rect">
            <a:avLst/>
          </a:prstGeom>
          <a:noFill/>
          <a:ln>
            <a:noFill/>
          </a:ln>
        </p:spPr>
      </p:pic>
      <p:sp>
        <p:nvSpPr>
          <p:cNvPr id="462" name="Google Shape;462;p31"/>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1"/>
          <p:cNvGrpSpPr/>
          <p:nvPr/>
        </p:nvGrpSpPr>
        <p:grpSpPr>
          <a:xfrm>
            <a:off x="6470900" y="2744576"/>
            <a:ext cx="1122449" cy="1668667"/>
            <a:chOff x="6505573" y="2745170"/>
            <a:chExt cx="1122000" cy="1668000"/>
          </a:xfrm>
        </p:grpSpPr>
        <p:sp>
          <p:nvSpPr>
            <p:cNvPr id="464" name="Google Shape;464;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8" name="Google Shape;468;p31"/>
          <p:cNvPicPr preferRelativeResize="0"/>
          <p:nvPr/>
        </p:nvPicPr>
        <p:blipFill rotWithShape="1">
          <a:blip r:embed="rId5">
            <a:alphaModFix/>
          </a:blip>
          <a:srcRect b="16020" l="53168" r="26238" t="53058"/>
          <a:stretch/>
        </p:blipFill>
        <p:spPr>
          <a:xfrm>
            <a:off x="6470381" y="2818527"/>
            <a:ext cx="1122300" cy="1461000"/>
          </a:xfrm>
          <a:prstGeom prst="rect">
            <a:avLst/>
          </a:prstGeom>
          <a:noFill/>
          <a:ln>
            <a:noFill/>
          </a:ln>
        </p:spPr>
      </p:pic>
      <p:sp>
        <p:nvSpPr>
          <p:cNvPr id="469" name="Google Shape;469;p31"/>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1"/>
          <p:cNvGrpSpPr/>
          <p:nvPr/>
        </p:nvGrpSpPr>
        <p:grpSpPr>
          <a:xfrm>
            <a:off x="6080176" y="3375336"/>
            <a:ext cx="570528" cy="1135689"/>
            <a:chOff x="9543736" y="4486132"/>
            <a:chExt cx="570300" cy="1135235"/>
          </a:xfrm>
        </p:grpSpPr>
        <p:sp>
          <p:nvSpPr>
            <p:cNvPr id="471" name="Google Shape;471;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75" name="Google Shape;475;p31"/>
          <p:cNvPicPr preferRelativeResize="0"/>
          <p:nvPr/>
        </p:nvPicPr>
        <p:blipFill rotWithShape="1">
          <a:blip r:embed="rId6">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476" name="Google Shape;476;p31"/>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2"/>
          <p:cNvSpPr txBox="1"/>
          <p:nvPr>
            <p:ph idx="2" type="title"/>
          </p:nvPr>
        </p:nvSpPr>
        <p:spPr>
          <a:xfrm>
            <a:off x="319025" y="364144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Vertex AI Notebook - Model building and exporting</a:t>
            </a:r>
            <a:endParaRPr b="1" sz="1000"/>
          </a:p>
        </p:txBody>
      </p:sp>
      <p:sp>
        <p:nvSpPr>
          <p:cNvPr id="483" name="Google Shape;483;p32"/>
          <p:cNvSpPr txBox="1"/>
          <p:nvPr>
            <p:ph idx="1" type="body"/>
          </p:nvPr>
        </p:nvSpPr>
        <p:spPr>
          <a:xfrm>
            <a:off x="5392950" y="69600"/>
            <a:ext cx="3628200" cy="24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300"/>
              <a:t>&gt;</a:t>
            </a:r>
            <a:r>
              <a:rPr lang="en-GB"/>
              <a:t> </a:t>
            </a:r>
            <a:r>
              <a:rPr lang="en-GB"/>
              <a:t>Vertex AI - Notebook was used to adapt the model to work in the cloud. </a:t>
            </a:r>
            <a:endParaRPr/>
          </a:p>
          <a:p>
            <a:pPr indent="0" lvl="0" marL="0" rtl="0" algn="l">
              <a:spcBef>
                <a:spcPts val="1600"/>
              </a:spcBef>
              <a:spcAft>
                <a:spcPts val="0"/>
              </a:spcAft>
              <a:buNone/>
            </a:pPr>
            <a:r>
              <a:rPr b="1" lang="en-GB" sz="1300"/>
              <a:t>&gt; </a:t>
            </a:r>
            <a:r>
              <a:rPr lang="en-GB"/>
              <a:t>The train and test dataset have been cleaned-up and feature-engineered.</a:t>
            </a:r>
            <a:endParaRPr/>
          </a:p>
          <a:p>
            <a:pPr indent="0" lvl="0" marL="0" rtl="0" algn="l">
              <a:spcBef>
                <a:spcPts val="1600"/>
              </a:spcBef>
              <a:spcAft>
                <a:spcPts val="0"/>
              </a:spcAft>
              <a:buNone/>
            </a:pPr>
            <a:r>
              <a:rPr b="1" lang="en-GB" sz="1300"/>
              <a:t>&gt; </a:t>
            </a:r>
            <a:r>
              <a:rPr lang="en-GB"/>
              <a:t>The model uses XGBoost classifier using randomized search for hyperparameter optimization.</a:t>
            </a:r>
            <a:endParaRPr/>
          </a:p>
          <a:p>
            <a:pPr indent="0" lvl="0" marL="0" rtl="0" algn="l">
              <a:spcBef>
                <a:spcPts val="1600"/>
              </a:spcBef>
              <a:spcAft>
                <a:spcPts val="0"/>
              </a:spcAft>
              <a:buNone/>
            </a:pPr>
            <a:r>
              <a:rPr b="1" lang="en-GB" sz="1300"/>
              <a:t>&gt; </a:t>
            </a:r>
            <a:r>
              <a:rPr lang="en-GB"/>
              <a:t>The validation method was AUC for the dataset is imbalanced.</a:t>
            </a:r>
            <a:endParaRPr/>
          </a:p>
          <a:p>
            <a:pPr indent="0" lvl="0" marL="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84" name="Google Shape;484;p32"/>
          <p:cNvPicPr preferRelativeResize="0"/>
          <p:nvPr/>
        </p:nvPicPr>
        <p:blipFill rotWithShape="1">
          <a:blip r:embed="rId3">
            <a:alphaModFix/>
          </a:blip>
          <a:srcRect b="1342" l="0" r="0" t="1342"/>
          <a:stretch/>
        </p:blipFill>
        <p:spPr>
          <a:xfrm>
            <a:off x="0" y="-8550"/>
            <a:ext cx="5134800" cy="2640900"/>
          </a:xfrm>
          <a:prstGeom prst="rect">
            <a:avLst/>
          </a:prstGeom>
          <a:noFill/>
          <a:ln>
            <a:noFill/>
          </a:ln>
        </p:spPr>
      </p:pic>
      <p:sp>
        <p:nvSpPr>
          <p:cNvPr id="485" name="Google Shape;48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86" name="Google Shape;486;p32"/>
          <p:cNvPicPr preferRelativeResize="0"/>
          <p:nvPr/>
        </p:nvPicPr>
        <p:blipFill rotWithShape="1">
          <a:blip r:embed="rId4">
            <a:alphaModFix/>
          </a:blip>
          <a:srcRect b="2901" l="0" r="0" t="2892"/>
          <a:stretch/>
        </p:blipFill>
        <p:spPr>
          <a:xfrm>
            <a:off x="4009200" y="2502600"/>
            <a:ext cx="5134800" cy="264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3"/>
          <p:cNvSpPr txBox="1"/>
          <p:nvPr>
            <p:ph idx="2" type="title"/>
          </p:nvPr>
        </p:nvSpPr>
        <p:spPr>
          <a:xfrm>
            <a:off x="223775" y="3650100"/>
            <a:ext cx="33921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Cloud Storage and service account IAM setup</a:t>
            </a:r>
            <a:endParaRPr b="1" sz="1000"/>
          </a:p>
        </p:txBody>
      </p:sp>
      <p:sp>
        <p:nvSpPr>
          <p:cNvPr id="492" name="Google Shape;492;p33"/>
          <p:cNvSpPr txBox="1"/>
          <p:nvPr>
            <p:ph idx="1" type="body"/>
          </p:nvPr>
        </p:nvSpPr>
        <p:spPr>
          <a:xfrm>
            <a:off x="5287150" y="147300"/>
            <a:ext cx="3628200" cy="2329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298450" lvl="0" marL="457200" rtl="0" algn="l">
              <a:spcBef>
                <a:spcPts val="1600"/>
              </a:spcBef>
              <a:spcAft>
                <a:spcPts val="0"/>
              </a:spcAft>
              <a:buSzPts val="1100"/>
              <a:buChar char="-"/>
            </a:pPr>
            <a:r>
              <a:rPr lang="en-GB"/>
              <a:t>Single bucket for the project: credit-risk-bucket</a:t>
            </a:r>
            <a:endParaRPr/>
          </a:p>
          <a:p>
            <a:pPr indent="-298450" lvl="0" marL="457200" rtl="0" algn="l">
              <a:spcBef>
                <a:spcPts val="0"/>
              </a:spcBef>
              <a:spcAft>
                <a:spcPts val="0"/>
              </a:spcAft>
              <a:buSzPts val="1100"/>
              <a:buChar char="-"/>
            </a:pPr>
            <a:r>
              <a:rPr lang="en-GB"/>
              <a:t>Training model files for notebook are in the root</a:t>
            </a:r>
            <a:endParaRPr/>
          </a:p>
          <a:p>
            <a:pPr indent="-298450" lvl="0" marL="457200" rtl="0" algn="l">
              <a:spcBef>
                <a:spcPts val="0"/>
              </a:spcBef>
              <a:spcAft>
                <a:spcPts val="0"/>
              </a:spcAft>
              <a:buSzPts val="1100"/>
              <a:buChar char="-"/>
            </a:pPr>
            <a:r>
              <a:rPr lang="en-GB"/>
              <a:t>Cloud </a:t>
            </a:r>
            <a:r>
              <a:rPr lang="en-GB"/>
              <a:t>f</a:t>
            </a:r>
            <a:r>
              <a:rPr lang="en-GB"/>
              <a:t>unctions-related code is </a:t>
            </a:r>
            <a:r>
              <a:rPr lang="en-GB"/>
              <a:t>sorted</a:t>
            </a:r>
            <a:r>
              <a:rPr lang="en-GB"/>
              <a:t> in functions-code folder</a:t>
            </a:r>
            <a:endParaRPr/>
          </a:p>
          <a:p>
            <a:pPr indent="-298450" lvl="1" marL="914400" rtl="0" algn="l">
              <a:spcBef>
                <a:spcPts val="0"/>
              </a:spcBef>
              <a:spcAft>
                <a:spcPts val="0"/>
              </a:spcAft>
              <a:buSzPts val="1100"/>
              <a:buChar char="-"/>
            </a:pPr>
            <a:r>
              <a:rPr lang="en-GB"/>
              <a:t>Trained model pickle</a:t>
            </a:r>
            <a:endParaRPr/>
          </a:p>
          <a:p>
            <a:pPr indent="-298450" lvl="1" marL="914400" rtl="0" algn="l">
              <a:spcBef>
                <a:spcPts val="0"/>
              </a:spcBef>
              <a:spcAft>
                <a:spcPts val="0"/>
              </a:spcAft>
              <a:buSzPts val="1100"/>
              <a:buChar char="-"/>
            </a:pPr>
            <a:r>
              <a:rPr lang="en-GB"/>
              <a:t>One-Hot encoded columns pickle</a:t>
            </a:r>
            <a:endParaRPr/>
          </a:p>
          <a:p>
            <a:pPr indent="-298450" lvl="1" marL="914400" rtl="0" algn="l">
              <a:spcBef>
                <a:spcPts val="0"/>
              </a:spcBef>
              <a:spcAft>
                <a:spcPts val="0"/>
              </a:spcAft>
              <a:buSzPts val="1100"/>
              <a:buChar char="-"/>
            </a:pPr>
            <a:r>
              <a:rPr lang="en-GB"/>
              <a:t>Zipped cloud functions code for automated deployment</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93" name="Google Shape;493;p33"/>
          <p:cNvPicPr preferRelativeResize="0"/>
          <p:nvPr/>
        </p:nvPicPr>
        <p:blipFill rotWithShape="1">
          <a:blip r:embed="rId3">
            <a:alphaModFix/>
          </a:blip>
          <a:srcRect b="2326" l="0" r="0" t="2326"/>
          <a:stretch/>
        </p:blipFill>
        <p:spPr>
          <a:xfrm>
            <a:off x="0" y="-8550"/>
            <a:ext cx="5134800" cy="2640900"/>
          </a:xfrm>
          <a:prstGeom prst="rect">
            <a:avLst/>
          </a:prstGeom>
          <a:noFill/>
          <a:ln>
            <a:noFill/>
          </a:ln>
        </p:spPr>
      </p:pic>
      <p:sp>
        <p:nvSpPr>
          <p:cNvPr id="494" name="Google Shape;49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95" name="Google Shape;495;p33"/>
          <p:cNvPicPr preferRelativeResize="0"/>
          <p:nvPr/>
        </p:nvPicPr>
        <p:blipFill rotWithShape="1">
          <a:blip r:embed="rId4">
            <a:alphaModFix/>
          </a:blip>
          <a:srcRect b="0" l="11656" r="11656" t="0"/>
          <a:stretch/>
        </p:blipFill>
        <p:spPr>
          <a:xfrm>
            <a:off x="4009200" y="2502600"/>
            <a:ext cx="5134800" cy="264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4"/>
          <p:cNvSpPr txBox="1"/>
          <p:nvPr>
            <p:ph idx="2" type="title"/>
          </p:nvPr>
        </p:nvSpPr>
        <p:spPr>
          <a:xfrm>
            <a:off x="379625" y="367606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Functions Setup</a:t>
            </a:r>
            <a:endParaRPr b="1" sz="1000"/>
          </a:p>
        </p:txBody>
      </p:sp>
      <p:sp>
        <p:nvSpPr>
          <p:cNvPr id="501" name="Google Shape;501;p34"/>
          <p:cNvSpPr txBox="1"/>
          <p:nvPr>
            <p:ph idx="1" type="body"/>
          </p:nvPr>
        </p:nvSpPr>
        <p:spPr>
          <a:xfrm>
            <a:off x="5287150" y="147300"/>
            <a:ext cx="3628200" cy="23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function /get_credit_score_v1 calls </a:t>
            </a:r>
            <a:endParaRPr/>
          </a:p>
          <a:p>
            <a:pPr indent="-298450" lvl="0" marL="457200" rtl="0" algn="l">
              <a:spcBef>
                <a:spcPts val="1600"/>
              </a:spcBef>
              <a:spcAft>
                <a:spcPts val="0"/>
              </a:spcAft>
              <a:buSzPts val="1100"/>
              <a:buChar char="-"/>
            </a:pPr>
            <a:r>
              <a:rPr lang="en-GB"/>
              <a:t>The Cloud Storage for read and write operations</a:t>
            </a:r>
            <a:endParaRPr/>
          </a:p>
          <a:p>
            <a:pPr indent="-298450" lvl="0" marL="457200" rtl="0" algn="l">
              <a:spcBef>
                <a:spcPts val="0"/>
              </a:spcBef>
              <a:spcAft>
                <a:spcPts val="0"/>
              </a:spcAft>
              <a:buSzPts val="1100"/>
              <a:buChar char="-"/>
            </a:pPr>
            <a:r>
              <a:rPr lang="en-GB"/>
              <a:t>Loads the trained model and reference record row</a:t>
            </a:r>
            <a:endParaRPr/>
          </a:p>
          <a:p>
            <a:pPr indent="-298450" lvl="0" marL="457200" rtl="0" algn="l">
              <a:spcBef>
                <a:spcPts val="0"/>
              </a:spcBef>
              <a:spcAft>
                <a:spcPts val="0"/>
              </a:spcAft>
              <a:buSzPts val="1100"/>
              <a:buChar char="-"/>
            </a:pPr>
            <a:r>
              <a:rPr lang="en-GB"/>
              <a:t>Assess the record and returns the status</a:t>
            </a:r>
            <a:endParaRPr/>
          </a:p>
          <a:p>
            <a:pPr indent="-298450" lvl="0" marL="457200" rtl="0" algn="l">
              <a:spcBef>
                <a:spcPts val="0"/>
              </a:spcBef>
              <a:spcAft>
                <a:spcPts val="0"/>
              </a:spcAft>
              <a:buSzPts val="1100"/>
              <a:buChar char="-"/>
            </a:pPr>
            <a:r>
              <a:rPr lang="en-GB"/>
              <a:t>Saves the transaction log in FireStore running as Datastore</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02" name="Google Shape;502;p34"/>
          <p:cNvPicPr preferRelativeResize="0"/>
          <p:nvPr/>
        </p:nvPicPr>
        <p:blipFill rotWithShape="1">
          <a:blip r:embed="rId3">
            <a:alphaModFix/>
          </a:blip>
          <a:srcRect b="0" l="855" r="855" t="0"/>
          <a:stretch/>
        </p:blipFill>
        <p:spPr>
          <a:xfrm>
            <a:off x="0" y="-8550"/>
            <a:ext cx="5134800" cy="2640900"/>
          </a:xfrm>
          <a:prstGeom prst="rect">
            <a:avLst/>
          </a:prstGeom>
          <a:noFill/>
          <a:ln>
            <a:noFill/>
          </a:ln>
        </p:spPr>
      </p:pic>
      <p:sp>
        <p:nvSpPr>
          <p:cNvPr id="503" name="Google Shape;50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04" name="Google Shape;504;p34"/>
          <p:cNvPicPr preferRelativeResize="0"/>
          <p:nvPr/>
        </p:nvPicPr>
        <p:blipFill rotWithShape="1">
          <a:blip r:embed="rId4">
            <a:alphaModFix/>
          </a:blip>
          <a:srcRect b="8423" l="0" r="0" t="8423"/>
          <a:stretch/>
        </p:blipFill>
        <p:spPr>
          <a:xfrm>
            <a:off x="4009200" y="2502600"/>
            <a:ext cx="5134800" cy="2640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5"/>
          <p:cNvSpPr txBox="1"/>
          <p:nvPr>
            <p:ph idx="1" type="body"/>
          </p:nvPr>
        </p:nvSpPr>
        <p:spPr>
          <a:xfrm>
            <a:off x="5287150" y="147300"/>
            <a:ext cx="3628200" cy="23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authorized request can be made using Postman or curl. </a:t>
            </a:r>
            <a:endParaRPr/>
          </a:p>
          <a:p>
            <a:pPr indent="0" lvl="0" marL="0" rtl="0" algn="l">
              <a:spcBef>
                <a:spcPts val="1600"/>
              </a:spcBef>
              <a:spcAft>
                <a:spcPts val="0"/>
              </a:spcAft>
              <a:buNone/>
            </a:pPr>
            <a:r>
              <a:rPr lang="en-GB"/>
              <a:t>All parameters are requested, along with the authorization key.</a:t>
            </a:r>
            <a:endParaRPr/>
          </a:p>
          <a:p>
            <a:pPr indent="0" lvl="0" marL="0" rtl="0" algn="l">
              <a:spcBef>
                <a:spcPts val="1600"/>
              </a:spcBef>
              <a:spcAft>
                <a:spcPts val="0"/>
              </a:spcAft>
              <a:buNone/>
            </a:pPr>
            <a:r>
              <a:rPr lang="en-GB"/>
              <a:t>The result is a JSON record having </a:t>
            </a:r>
            <a:endParaRPr/>
          </a:p>
          <a:p>
            <a:pPr indent="-298450" lvl="0" marL="457200" rtl="0" algn="l">
              <a:spcBef>
                <a:spcPts val="1600"/>
              </a:spcBef>
              <a:spcAft>
                <a:spcPts val="0"/>
              </a:spcAft>
              <a:buSzPts val="1100"/>
              <a:buChar char="-"/>
            </a:pPr>
            <a:r>
              <a:rPr lang="en-GB"/>
              <a:t>Result: [‘Approved’,’Declined’] </a:t>
            </a:r>
            <a:endParaRPr/>
          </a:p>
          <a:p>
            <a:pPr indent="-298450" lvl="0" marL="457200" rtl="0" algn="l">
              <a:spcBef>
                <a:spcPts val="0"/>
              </a:spcBef>
              <a:spcAft>
                <a:spcPts val="0"/>
              </a:spcAft>
              <a:buSzPts val="1100"/>
              <a:buChar char="-"/>
            </a:pPr>
            <a:r>
              <a:rPr lang="en-GB"/>
              <a:t>Default_probability in %</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10" name="Google Shape;510;p35"/>
          <p:cNvPicPr preferRelativeResize="0"/>
          <p:nvPr/>
        </p:nvPicPr>
        <p:blipFill rotWithShape="1">
          <a:blip r:embed="rId3">
            <a:alphaModFix/>
          </a:blip>
          <a:srcRect b="12247" l="0" r="0" t="12240"/>
          <a:stretch/>
        </p:blipFill>
        <p:spPr>
          <a:xfrm>
            <a:off x="0" y="-8550"/>
            <a:ext cx="5134800" cy="2640900"/>
          </a:xfrm>
          <a:prstGeom prst="rect">
            <a:avLst/>
          </a:prstGeom>
          <a:noFill/>
          <a:ln>
            <a:noFill/>
          </a:ln>
        </p:spPr>
      </p:pic>
      <p:sp>
        <p:nvSpPr>
          <p:cNvPr id="511" name="Google Shape;51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12" name="Google Shape;512;p35"/>
          <p:cNvPicPr preferRelativeResize="0"/>
          <p:nvPr/>
        </p:nvPicPr>
        <p:blipFill rotWithShape="1">
          <a:blip r:embed="rId4">
            <a:alphaModFix/>
          </a:blip>
          <a:srcRect b="738" l="0" r="0" t="738"/>
          <a:stretch/>
        </p:blipFill>
        <p:spPr>
          <a:xfrm>
            <a:off x="4009200" y="2502600"/>
            <a:ext cx="5134800" cy="2640900"/>
          </a:xfrm>
          <a:prstGeom prst="rect">
            <a:avLst/>
          </a:prstGeom>
          <a:noFill/>
          <a:ln>
            <a:noFill/>
          </a:ln>
        </p:spPr>
      </p:pic>
      <p:sp>
        <p:nvSpPr>
          <p:cNvPr id="513" name="Google Shape;513;p35"/>
          <p:cNvSpPr txBox="1"/>
          <p:nvPr>
            <p:ph idx="2" type="title"/>
          </p:nvPr>
        </p:nvSpPr>
        <p:spPr>
          <a:xfrm>
            <a:off x="197800" y="35675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Validating with POSTMAN and FireStore</a:t>
            </a:r>
            <a:endParaRPr b="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Credit Score Assessment in GCP</a:t>
            </a:r>
            <a:endParaRPr/>
          </a:p>
        </p:txBody>
      </p:sp>
      <p:sp>
        <p:nvSpPr>
          <p:cNvPr id="236" name="Google Shape;236;p18"/>
          <p:cNvSpPr txBox="1"/>
          <p:nvPr/>
        </p:nvSpPr>
        <p:spPr>
          <a:xfrm>
            <a:off x="1297501" y="23160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Business Problem</a:t>
            </a:r>
            <a:endParaRPr sz="1800">
              <a:solidFill>
                <a:schemeClr val="lt1"/>
              </a:solidFill>
              <a:latin typeface="Average"/>
              <a:ea typeface="Average"/>
              <a:cs typeface="Average"/>
              <a:sym typeface="Average"/>
            </a:endParaRPr>
          </a:p>
        </p:txBody>
      </p:sp>
      <p:sp>
        <p:nvSpPr>
          <p:cNvPr id="237" name="Google Shape;237;p18"/>
          <p:cNvSpPr txBox="1"/>
          <p:nvPr/>
        </p:nvSpPr>
        <p:spPr>
          <a:xfrm>
            <a:off x="1297501" y="26415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Architecture</a:t>
            </a:r>
            <a:endParaRPr>
              <a:solidFill>
                <a:schemeClr val="lt1"/>
              </a:solidFill>
              <a:latin typeface="Montserrat"/>
              <a:ea typeface="Montserrat"/>
              <a:cs typeface="Montserrat"/>
              <a:sym typeface="Montserrat"/>
            </a:endParaRPr>
          </a:p>
        </p:txBody>
      </p:sp>
      <p:sp>
        <p:nvSpPr>
          <p:cNvPr id="238" name="Google Shape;238;p18"/>
          <p:cNvSpPr txBox="1"/>
          <p:nvPr/>
        </p:nvSpPr>
        <p:spPr>
          <a:xfrm>
            <a:off x="1297501" y="29670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uFill>
                  <a:noFill/>
                </a:uFill>
                <a:latin typeface="Montserrat"/>
                <a:ea typeface="Montserrat"/>
                <a:cs typeface="Montserrat"/>
                <a:sym typeface="Montserrat"/>
                <a:hlinkClick action="ppaction://hlinksldjump" r:id="rId3">
                  <a:extLst>
                    <a:ext uri="{A12FA001-AC4F-418D-AE19-62706E023703}">
                      <ahyp:hlinkClr val="tx"/>
                    </a:ext>
                  </a:extLst>
                </a:hlinkClick>
              </a:rPr>
              <a:t>Project objective</a:t>
            </a:r>
            <a:endParaRPr>
              <a:solidFill>
                <a:schemeClr val="lt1"/>
              </a:solidFill>
              <a:latin typeface="Montserrat"/>
              <a:ea typeface="Montserrat"/>
              <a:cs typeface="Montserrat"/>
              <a:sym typeface="Montserrat"/>
            </a:endParaRPr>
          </a:p>
        </p:txBody>
      </p:sp>
      <p:sp>
        <p:nvSpPr>
          <p:cNvPr id="239" name="Google Shape;239;p18"/>
          <p:cNvSpPr txBox="1"/>
          <p:nvPr/>
        </p:nvSpPr>
        <p:spPr>
          <a:xfrm>
            <a:off x="1297501" y="361800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Results</a:t>
            </a:r>
            <a:endParaRPr sz="1800">
              <a:solidFill>
                <a:schemeClr val="lt1"/>
              </a:solidFill>
              <a:latin typeface="Average"/>
              <a:ea typeface="Average"/>
              <a:cs typeface="Average"/>
              <a:sym typeface="Average"/>
            </a:endParaRPr>
          </a:p>
        </p:txBody>
      </p:sp>
      <p:sp>
        <p:nvSpPr>
          <p:cNvPr id="240" name="Google Shape;240;p18"/>
          <p:cNvSpPr txBox="1"/>
          <p:nvPr/>
        </p:nvSpPr>
        <p:spPr>
          <a:xfrm>
            <a:off x="4220001" y="36180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For U of T class 3760</a:t>
            </a:r>
            <a:endParaRPr>
              <a:solidFill>
                <a:schemeClr val="lt1"/>
              </a:solidFill>
              <a:latin typeface="Montserrat"/>
              <a:ea typeface="Montserrat"/>
              <a:cs typeface="Montserrat"/>
              <a:sym typeface="Montserrat"/>
            </a:endParaRPr>
          </a:p>
        </p:txBody>
      </p:sp>
      <p:sp>
        <p:nvSpPr>
          <p:cNvPr id="241" name="Google Shape;241;p18"/>
          <p:cNvSpPr txBox="1"/>
          <p:nvPr/>
        </p:nvSpPr>
        <p:spPr>
          <a:xfrm>
            <a:off x="1297501" y="329250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Implementation</a:t>
            </a:r>
            <a:endParaRPr sz="1800">
              <a:solidFill>
                <a:schemeClr val="lt1"/>
              </a:solidFill>
              <a:latin typeface="Average"/>
              <a:ea typeface="Average"/>
              <a:cs typeface="Average"/>
              <a:sym typeface="Average"/>
            </a:endParaRPr>
          </a:p>
        </p:txBody>
      </p:sp>
      <p:sp>
        <p:nvSpPr>
          <p:cNvPr id="242" name="Google Shape;24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3" name="Google Shape;243;p18"/>
          <p:cNvSpPr txBox="1"/>
          <p:nvPr>
            <p:ph idx="4294967295" type="subTitle"/>
          </p:nvPr>
        </p:nvSpPr>
        <p:spPr>
          <a:xfrm>
            <a:off x="4220000" y="2259500"/>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Implements endpoints for provide credit score in production environment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6"/>
          <p:cNvSpPr txBox="1"/>
          <p:nvPr>
            <p:ph idx="2" type="title"/>
          </p:nvPr>
        </p:nvSpPr>
        <p:spPr>
          <a:xfrm>
            <a:off x="1349425" y="600275"/>
            <a:ext cx="4769100" cy="699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AutoNum type="arabicPeriod"/>
            </a:pPr>
            <a:r>
              <a:rPr lang="en-GB"/>
              <a:t>Working with Cloud Functions specificities</a:t>
            </a:r>
            <a:endParaRPr/>
          </a:p>
          <a:p>
            <a:pPr indent="-292100" lvl="0" marL="457200" rtl="0" algn="l">
              <a:spcBef>
                <a:spcPts val="0"/>
              </a:spcBef>
              <a:spcAft>
                <a:spcPts val="0"/>
              </a:spcAft>
              <a:buSzPts val="1000"/>
              <a:buAutoNum type="arabicPeriod"/>
            </a:pPr>
            <a:r>
              <a:rPr lang="en-GB"/>
              <a:t>Setting up IAM/Authorization roles without breaking everything</a:t>
            </a:r>
            <a:endParaRPr/>
          </a:p>
          <a:p>
            <a:pPr indent="-292100" lvl="0" marL="457200" rtl="0" algn="l">
              <a:spcBef>
                <a:spcPts val="0"/>
              </a:spcBef>
              <a:spcAft>
                <a:spcPts val="0"/>
              </a:spcAft>
              <a:buSzPts val="1000"/>
              <a:buAutoNum type="arabicPeriod"/>
            </a:pPr>
            <a:r>
              <a:rPr lang="en-GB"/>
              <a:t>Choosing tools for a forecast of exponential growth</a:t>
            </a:r>
            <a:endParaRPr/>
          </a:p>
          <a:p>
            <a:pPr indent="0" lvl="0" marL="457200" rtl="0" algn="l">
              <a:spcBef>
                <a:spcPts val="0"/>
              </a:spcBef>
              <a:spcAft>
                <a:spcPts val="0"/>
              </a:spcAft>
              <a:buNone/>
            </a:pPr>
            <a:r>
              <a:t/>
            </a:r>
            <a:endParaRPr/>
          </a:p>
        </p:txBody>
      </p:sp>
      <p:sp>
        <p:nvSpPr>
          <p:cNvPr id="519" name="Google Shape;519;p36"/>
          <p:cNvSpPr txBox="1"/>
          <p:nvPr>
            <p:ph type="title"/>
          </p:nvPr>
        </p:nvSpPr>
        <p:spPr>
          <a:xfrm>
            <a:off x="1161775" y="89375"/>
            <a:ext cx="3869100" cy="5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Top Challenges</a:t>
            </a:r>
            <a:endParaRPr/>
          </a:p>
        </p:txBody>
      </p:sp>
      <p:grpSp>
        <p:nvGrpSpPr>
          <p:cNvPr id="520" name="Google Shape;520;p36"/>
          <p:cNvGrpSpPr/>
          <p:nvPr/>
        </p:nvGrpSpPr>
        <p:grpSpPr>
          <a:xfrm>
            <a:off x="4282769" y="1294061"/>
            <a:ext cx="4699234" cy="2675385"/>
            <a:chOff x="4654186" y="1785178"/>
            <a:chExt cx="4042004" cy="2072175"/>
          </a:xfrm>
        </p:grpSpPr>
        <p:sp>
          <p:nvSpPr>
            <p:cNvPr id="521" name="Google Shape;521;p36"/>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24" name="Google Shape;524;p36"/>
          <p:cNvPicPr preferRelativeResize="0"/>
          <p:nvPr/>
        </p:nvPicPr>
        <p:blipFill rotWithShape="1">
          <a:blip r:embed="rId3">
            <a:alphaModFix/>
          </a:blip>
          <a:srcRect b="0" l="4751" r="4742" t="0"/>
          <a:stretch/>
        </p:blipFill>
        <p:spPr>
          <a:xfrm>
            <a:off x="4359450" y="1356075"/>
            <a:ext cx="4545900" cy="2523000"/>
          </a:xfrm>
          <a:prstGeom prst="rect">
            <a:avLst/>
          </a:prstGeom>
          <a:noFill/>
          <a:ln>
            <a:noFill/>
          </a:ln>
        </p:spPr>
      </p:pic>
      <p:grpSp>
        <p:nvGrpSpPr>
          <p:cNvPr id="525" name="Google Shape;525;p36"/>
          <p:cNvGrpSpPr/>
          <p:nvPr/>
        </p:nvGrpSpPr>
        <p:grpSpPr>
          <a:xfrm>
            <a:off x="114285" y="2334640"/>
            <a:ext cx="4699234" cy="2523080"/>
            <a:chOff x="4654186" y="1785178"/>
            <a:chExt cx="4042004" cy="2072175"/>
          </a:xfrm>
        </p:grpSpPr>
        <p:sp>
          <p:nvSpPr>
            <p:cNvPr id="526" name="Google Shape;526;p36"/>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6"/>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8" name="Google Shape;528;p36"/>
          <p:cNvPicPr preferRelativeResize="0"/>
          <p:nvPr/>
        </p:nvPicPr>
        <p:blipFill rotWithShape="1">
          <a:blip r:embed="rId4">
            <a:alphaModFix/>
          </a:blip>
          <a:srcRect b="2162" l="0" r="0" t="2152"/>
          <a:stretch/>
        </p:blipFill>
        <p:spPr>
          <a:xfrm>
            <a:off x="181825" y="2415925"/>
            <a:ext cx="4545900" cy="2337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534" name="Google Shape;534;p37"/>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Ali Ghorbani</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Humberto Ribeiro de Sousa</a:t>
            </a:r>
            <a:endParaRPr>
              <a:latin typeface="Arial"/>
              <a:ea typeface="Arial"/>
              <a:cs typeface="Arial"/>
              <a:sym typeface="Arial"/>
            </a:endParaRPr>
          </a:p>
          <a:p>
            <a:pPr indent="0" lvl="0" marL="0" rtl="0" algn="l">
              <a:spcBef>
                <a:spcPts val="1600"/>
              </a:spcBef>
              <a:spcAft>
                <a:spcPts val="1600"/>
              </a:spcAft>
              <a:buNone/>
            </a:pPr>
            <a:r>
              <a:rPr lang="en-GB">
                <a:latin typeface="Arial"/>
                <a:ea typeface="Arial"/>
                <a:cs typeface="Arial"/>
                <a:sym typeface="Arial"/>
              </a:rPr>
              <a:t>2021-12-07</a:t>
            </a:r>
            <a:endParaRPr>
              <a:latin typeface="Arial"/>
              <a:ea typeface="Arial"/>
              <a:cs typeface="Arial"/>
              <a:sym typeface="Arial"/>
            </a:endParaRPr>
          </a:p>
        </p:txBody>
      </p:sp>
      <p:grpSp>
        <p:nvGrpSpPr>
          <p:cNvPr id="535" name="Google Shape;535;p37"/>
          <p:cNvGrpSpPr/>
          <p:nvPr/>
        </p:nvGrpSpPr>
        <p:grpSpPr>
          <a:xfrm>
            <a:off x="4066820" y="1553491"/>
            <a:ext cx="3159984" cy="2439109"/>
            <a:chOff x="3553042" y="1657806"/>
            <a:chExt cx="3461100" cy="2671532"/>
          </a:xfrm>
        </p:grpSpPr>
        <p:sp>
          <p:nvSpPr>
            <p:cNvPr id="536" name="Google Shape;536;p3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44" name="Google Shape;544;p3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545" name="Google Shape;545;p3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37"/>
          <p:cNvGrpSpPr/>
          <p:nvPr/>
        </p:nvGrpSpPr>
        <p:grpSpPr>
          <a:xfrm>
            <a:off x="6762480" y="2546254"/>
            <a:ext cx="1024386" cy="1522884"/>
            <a:chOff x="6505573" y="2745170"/>
            <a:chExt cx="1122000" cy="1668000"/>
          </a:xfrm>
        </p:grpSpPr>
        <p:sp>
          <p:nvSpPr>
            <p:cNvPr id="547" name="Google Shape;547;p3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1" name="Google Shape;551;p37"/>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552" name="Google Shape;552;p3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37"/>
          <p:cNvGrpSpPr/>
          <p:nvPr/>
        </p:nvGrpSpPr>
        <p:grpSpPr>
          <a:xfrm>
            <a:off x="6405845" y="3121897"/>
            <a:ext cx="520684" cy="1036470"/>
            <a:chOff x="9543736" y="4486132"/>
            <a:chExt cx="570300" cy="1135235"/>
          </a:xfrm>
        </p:grpSpPr>
        <p:sp>
          <p:nvSpPr>
            <p:cNvPr id="554" name="Google Shape;554;p3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8" name="Google Shape;558;p37"/>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59" name="Google Shape;559;p3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Problem</a:t>
            </a:r>
            <a:endParaRPr/>
          </a:p>
        </p:txBody>
      </p:sp>
      <p:sp>
        <p:nvSpPr>
          <p:cNvPr id="249" name="Google Shape;249;p19"/>
          <p:cNvSpPr txBox="1"/>
          <p:nvPr>
            <p:ph idx="1" type="body"/>
          </p:nvPr>
        </p:nvSpPr>
        <p:spPr>
          <a:xfrm>
            <a:off x="759875" y="1567550"/>
            <a:ext cx="75765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sz="1400"/>
              <a:t>Credit Default Risk as a Tool for Standardized Decision-Making</a:t>
            </a:r>
            <a:endParaRPr b="1" sz="1400"/>
          </a:p>
          <a:p>
            <a:pPr indent="0" lvl="0" marL="450000" rtl="0" algn="l">
              <a:spcBef>
                <a:spcPts val="1600"/>
              </a:spcBef>
              <a:spcAft>
                <a:spcPts val="0"/>
              </a:spcAft>
              <a:buNone/>
            </a:pPr>
            <a:r>
              <a:rPr lang="en-GB"/>
              <a:t>Credit risk tools are part of any financial institution to evaluate if money should be borrowed for all kinds of purposes. Some are purpose-built and more accurate for a given business case.</a:t>
            </a:r>
            <a:endParaRPr/>
          </a:p>
          <a:p>
            <a:pPr indent="-317500" lvl="0" marL="457200" rtl="0" algn="l">
              <a:spcBef>
                <a:spcPts val="1600"/>
              </a:spcBef>
              <a:spcAft>
                <a:spcPts val="0"/>
              </a:spcAft>
              <a:buSzPts val="1400"/>
              <a:buChar char="●"/>
            </a:pPr>
            <a:r>
              <a:rPr b="1" lang="en-GB" sz="1400"/>
              <a:t>Credit Default Risk as an Inclusion Tool </a:t>
            </a:r>
            <a:endParaRPr b="1" sz="1400"/>
          </a:p>
          <a:p>
            <a:pPr indent="0" lvl="0" marL="450000" rtl="0" algn="l">
              <a:spcBef>
                <a:spcPts val="1600"/>
              </a:spcBef>
              <a:spcAft>
                <a:spcPts val="0"/>
              </a:spcAft>
              <a:buNone/>
            </a:pPr>
            <a:r>
              <a:rPr lang="en-GB"/>
              <a:t>Diverse initiatives across the globe have been designed and executed, some of them being even being awarded the Nobel Prize. In this case, the “Home Credit” financial institution has posted in Kaggle a problem that would provide credit to the unbanked population using alternative data such as telco and transactional information, to evaluate default likelihood. More can be found </a:t>
            </a:r>
            <a:r>
              <a:rPr lang="en-GB" u="sng">
                <a:solidFill>
                  <a:schemeClr val="hlink"/>
                </a:solidFill>
                <a:hlinkClick r:id="rId3"/>
              </a:rPr>
              <a:t>here</a:t>
            </a:r>
            <a:r>
              <a:rPr lang="en-GB"/>
              <a:t>.</a:t>
            </a:r>
            <a:endParaRPr/>
          </a:p>
          <a:p>
            <a:pPr indent="0" lvl="0" marL="450000" rtl="0" algn="l">
              <a:spcBef>
                <a:spcPts val="1600"/>
              </a:spcBef>
              <a:spcAft>
                <a:spcPts val="0"/>
              </a:spcAft>
              <a:buNone/>
            </a:pPr>
            <a:r>
              <a:t/>
            </a:r>
            <a:endParaRPr/>
          </a:p>
          <a:p>
            <a:pPr indent="0" lvl="0" marL="0" rtl="0" algn="l">
              <a:spcBef>
                <a:spcPts val="1600"/>
              </a:spcBef>
              <a:spcAft>
                <a:spcPts val="0"/>
              </a:spcAft>
              <a:buNone/>
            </a:pPr>
            <a:r>
              <a:rPr lang="en-GB"/>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0" name="Google Shape;25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Assumptions</a:t>
            </a:r>
            <a:endParaRPr/>
          </a:p>
        </p:txBody>
      </p:sp>
      <p:sp>
        <p:nvSpPr>
          <p:cNvPr id="256" name="Google Shape;256;p20"/>
          <p:cNvSpPr txBox="1"/>
          <p:nvPr/>
        </p:nvSpPr>
        <p:spPr>
          <a:xfrm>
            <a:off x="1199825" y="1184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1932725" y="11843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Assumed that the Credit Home Company, which posted the Kaggle Challenge, has accepted the model to be promoted to production. The company has an aggressive growth business plan and could go tenfold in two years</a:t>
            </a:r>
            <a:endParaRPr>
              <a:solidFill>
                <a:srgbClr val="FFFFFF"/>
              </a:solidFill>
            </a:endParaRPr>
          </a:p>
        </p:txBody>
      </p:sp>
      <p:sp>
        <p:nvSpPr>
          <p:cNvPr id="258" name="Google Shape;258;p20"/>
          <p:cNvSpPr txBox="1"/>
          <p:nvPr/>
        </p:nvSpPr>
        <p:spPr>
          <a:xfrm>
            <a:off x="1199825" y="20991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9" name="Google Shape;259;p20"/>
          <p:cNvSpPr txBox="1"/>
          <p:nvPr>
            <p:ph idx="1" type="body"/>
          </p:nvPr>
        </p:nvSpPr>
        <p:spPr>
          <a:xfrm>
            <a:off x="1932725" y="20992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Assumed that the team must select the best cloud provider for this need, considering that this is expected to be a low-profit and low-cost solution. Quality and simplicity are important, while response times are tolerable</a:t>
            </a:r>
            <a:endParaRPr>
              <a:solidFill>
                <a:srgbClr val="FFFFFF"/>
              </a:solidFill>
            </a:endParaRPr>
          </a:p>
        </p:txBody>
      </p:sp>
      <p:sp>
        <p:nvSpPr>
          <p:cNvPr id="260" name="Google Shape;260;p20"/>
          <p:cNvSpPr txBox="1"/>
          <p:nvPr/>
        </p:nvSpPr>
        <p:spPr>
          <a:xfrm>
            <a:off x="1199825" y="30140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1" name="Google Shape;261;p20"/>
          <p:cNvSpPr txBox="1"/>
          <p:nvPr>
            <p:ph idx="1" type="body"/>
          </p:nvPr>
        </p:nvSpPr>
        <p:spPr>
          <a:xfrm>
            <a:off x="1932725" y="30140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scope of this project is to provide an endpoint to Credit Home Company to query about credit default risk of new applicants. </a:t>
            </a:r>
            <a:endParaRPr>
              <a:solidFill>
                <a:srgbClr val="FFFFFF"/>
              </a:solidFill>
            </a:endParaRPr>
          </a:p>
        </p:txBody>
      </p:sp>
      <p:sp>
        <p:nvSpPr>
          <p:cNvPr id="262" name="Google Shape;262;p20"/>
          <p:cNvSpPr txBox="1"/>
          <p:nvPr/>
        </p:nvSpPr>
        <p:spPr>
          <a:xfrm>
            <a:off x="1199825" y="38228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63" name="Google Shape;263;p20"/>
          <p:cNvSpPr txBox="1"/>
          <p:nvPr>
            <p:ph idx="1" type="body"/>
          </p:nvPr>
        </p:nvSpPr>
        <p:spPr>
          <a:xfrm>
            <a:off x="1932725" y="382288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Deprecated data for training models should be kept for audit purposes for 5 years. The model is expected to be updated fortnightly.</a:t>
            </a:r>
            <a:endParaRPr>
              <a:solidFill>
                <a:srgbClr val="FFFFFF"/>
              </a:solidFill>
            </a:endParaRPr>
          </a:p>
        </p:txBody>
      </p:sp>
      <p:sp>
        <p:nvSpPr>
          <p:cNvPr id="264" name="Google Shape;26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Technology Selection</a:t>
            </a:r>
            <a:endParaRPr/>
          </a:p>
        </p:txBody>
      </p:sp>
      <p:sp>
        <p:nvSpPr>
          <p:cNvPr id="270" name="Google Shape;270;p21"/>
          <p:cNvSpPr txBox="1"/>
          <p:nvPr>
            <p:ph idx="1" type="body"/>
          </p:nvPr>
        </p:nvSpPr>
        <p:spPr>
          <a:xfrm>
            <a:off x="4128000" y="1003300"/>
            <a:ext cx="5016000" cy="39063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Project and Volumes</a:t>
            </a:r>
            <a:endParaRPr/>
          </a:p>
          <a:p>
            <a:pPr indent="0" lvl="0" marL="450000" rtl="0" algn="l">
              <a:spcBef>
                <a:spcPts val="1600"/>
              </a:spcBef>
              <a:spcAft>
                <a:spcPts val="0"/>
              </a:spcAft>
              <a:buNone/>
            </a:pPr>
            <a:r>
              <a:rPr lang="en-GB"/>
              <a:t>Credit Home Corp expects to query between 600 - 1200 applications per day.</a:t>
            </a:r>
            <a:endParaRPr/>
          </a:p>
          <a:p>
            <a:pPr indent="0" lvl="0" marL="450000" rtl="0" algn="l">
              <a:spcBef>
                <a:spcPts val="1600"/>
              </a:spcBef>
              <a:spcAft>
                <a:spcPts val="0"/>
              </a:spcAft>
              <a:buNone/>
            </a:pPr>
            <a:r>
              <a:rPr lang="en-GB"/>
              <a:t>The front-end will send a CSV containing a header and a row that belongs to the applicant. </a:t>
            </a:r>
            <a:endParaRPr/>
          </a:p>
          <a:p>
            <a:pPr indent="-311150" lvl="0" marL="457200" rtl="0" algn="l">
              <a:spcBef>
                <a:spcPts val="1600"/>
              </a:spcBef>
              <a:spcAft>
                <a:spcPts val="0"/>
              </a:spcAft>
              <a:buSzPts val="1300"/>
              <a:buChar char="●"/>
            </a:pPr>
            <a:r>
              <a:rPr lang="en-GB"/>
              <a:t>Security Risks</a:t>
            </a:r>
            <a:endParaRPr/>
          </a:p>
          <a:p>
            <a:pPr indent="0" lvl="0" marL="450000" rtl="0" algn="l">
              <a:spcBef>
                <a:spcPts val="1600"/>
              </a:spcBef>
              <a:spcAft>
                <a:spcPts val="0"/>
              </a:spcAft>
              <a:buNone/>
            </a:pPr>
            <a:r>
              <a:rPr lang="en-GB"/>
              <a:t>The system handles</a:t>
            </a:r>
            <a:r>
              <a:rPr lang="en-GB"/>
              <a:t> both financial and personal data therefore the connection must be secured. Sniffing, </a:t>
            </a:r>
            <a:r>
              <a:rPr lang="en-GB"/>
              <a:t>Man-in-the-middle and classical attacks should be avoided.</a:t>
            </a:r>
            <a:endParaRPr/>
          </a:p>
          <a:p>
            <a:pPr indent="0" lvl="0" marL="450000" rtl="0" algn="l">
              <a:spcBef>
                <a:spcPts val="1600"/>
              </a:spcBef>
              <a:spcAft>
                <a:spcPts val="0"/>
              </a:spcAft>
              <a:buNone/>
            </a:pPr>
            <a:r>
              <a:rPr lang="en-GB"/>
              <a:t>The company has sites in different states, has a team working from home and no VPN available at the moment.</a:t>
            </a:r>
            <a:endParaRPr/>
          </a:p>
          <a:p>
            <a:pPr indent="0" lvl="0" marL="4500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71" name="Google Shape;27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On-Premises exclusion</a:t>
            </a:r>
            <a:endParaRPr/>
          </a:p>
        </p:txBody>
      </p:sp>
      <p:sp>
        <p:nvSpPr>
          <p:cNvPr id="277" name="Google Shape;277;p22"/>
          <p:cNvSpPr txBox="1"/>
          <p:nvPr>
            <p:ph idx="1" type="body"/>
          </p:nvPr>
        </p:nvSpPr>
        <p:spPr>
          <a:xfrm>
            <a:off x="1297500" y="1567550"/>
            <a:ext cx="5609700" cy="13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Although the </a:t>
            </a:r>
            <a:r>
              <a:rPr lang="en-GB">
                <a:solidFill>
                  <a:srgbClr val="FFFFFF"/>
                </a:solidFill>
              </a:rPr>
              <a:t>company has on-premise servers for their legacy Active Directory and related services, running models would be unsafe for the models are developed in Python 3.9 and Python libraries depend on operating systems library that needs to be patched. </a:t>
            </a:r>
            <a:endParaRPr>
              <a:solidFill>
                <a:srgbClr val="FFFFFF"/>
              </a:solidFill>
            </a:endParaRPr>
          </a:p>
          <a:p>
            <a:pPr indent="0" lvl="0" marL="0" rtl="0" algn="l">
              <a:spcBef>
                <a:spcPts val="1600"/>
              </a:spcBef>
              <a:spcAft>
                <a:spcPts val="0"/>
              </a:spcAft>
              <a:buNone/>
            </a:pPr>
            <a:r>
              <a:rPr lang="en-GB">
                <a:solidFill>
                  <a:srgbClr val="FFFFFF"/>
                </a:solidFill>
              </a:rPr>
              <a:t>Also, the solution would not scale according with the business plan without potential limitations to the business.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rPr lang="en-GB">
                <a:solidFill>
                  <a:srgbClr val="FFFFFF"/>
                </a:solidFill>
              </a:rPr>
              <a:t>Cloud computing allows the application full-cycle to be managed without hardware and infrastructure concerns.</a:t>
            </a:r>
            <a:endParaRPr>
              <a:solidFill>
                <a:srgbClr val="FFFFFF"/>
              </a:solidFill>
            </a:endParaRPr>
          </a:p>
        </p:txBody>
      </p:sp>
      <p:sp>
        <p:nvSpPr>
          <p:cNvPr id="278" name="Google Shape;278;p22"/>
          <p:cNvSpPr/>
          <p:nvPr/>
        </p:nvSpPr>
        <p:spPr>
          <a:xfrm>
            <a:off x="3593251" y="3278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3643501" y="3329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3643501" y="3329025"/>
            <a:ext cx="917700" cy="917700"/>
          </a:xfrm>
          <a:prstGeom prst="pie">
            <a:avLst>
              <a:gd fmla="val 1642880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3774301" y="3459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offset_comp_442889_edtied2.jpg" id="282" name="Google Shape;282;p22"/>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
        <p:nvSpPr>
          <p:cNvPr id="283" name="Google Shape;28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3"/>
          <p:cNvSpPr txBox="1"/>
          <p:nvPr>
            <p:ph type="title"/>
          </p:nvPr>
        </p:nvSpPr>
        <p:spPr>
          <a:xfrm>
            <a:off x="1297500" y="393750"/>
            <a:ext cx="44103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Provider Selection</a:t>
            </a:r>
            <a:endParaRPr/>
          </a:p>
        </p:txBody>
      </p:sp>
      <p:sp>
        <p:nvSpPr>
          <p:cNvPr id="289" name="Google Shape;289;p23"/>
          <p:cNvSpPr txBox="1"/>
          <p:nvPr>
            <p:ph idx="1" type="body"/>
          </p:nvPr>
        </p:nvSpPr>
        <p:spPr>
          <a:xfrm>
            <a:off x="1297500" y="1017450"/>
            <a:ext cx="4345200" cy="1185000"/>
          </a:xfrm>
          <a:prstGeom prst="rect">
            <a:avLst/>
          </a:prstGeom>
        </p:spPr>
        <p:txBody>
          <a:bodyPr anchorCtr="0" anchor="t" bIns="91425" lIns="91425" spcFirstLastPara="1" rIns="91425" wrap="square" tIns="91425">
            <a:noAutofit/>
          </a:bodyPr>
          <a:lstStyle/>
          <a:p>
            <a:pPr indent="0" lvl="0" marL="89999" rtl="0" algn="l">
              <a:spcBef>
                <a:spcPts val="0"/>
              </a:spcBef>
              <a:spcAft>
                <a:spcPts val="0"/>
              </a:spcAft>
              <a:buNone/>
            </a:pPr>
            <a:r>
              <a:rPr lang="en-GB"/>
              <a:t>T</a:t>
            </a:r>
            <a:r>
              <a:rPr lang="en-GB"/>
              <a:t>he company has agreements with Google Cloud Platform and Amazon Web Services</a:t>
            </a:r>
            <a:endParaRPr/>
          </a:p>
          <a:p>
            <a:pPr indent="0" lvl="0" marL="89999" rtl="0" algn="l">
              <a:spcBef>
                <a:spcPts val="1600"/>
              </a:spcBef>
              <a:spcAft>
                <a:spcPts val="1600"/>
              </a:spcAft>
              <a:buNone/>
            </a:pPr>
            <a:r>
              <a:rPr lang="en-GB"/>
              <a:t>The estimated monthly costs for the PROD environment are available in the table below </a:t>
            </a:r>
            <a:endParaRPr>
              <a:solidFill>
                <a:srgbClr val="FFFFFF"/>
              </a:solidFill>
            </a:endParaRPr>
          </a:p>
        </p:txBody>
      </p:sp>
      <p:pic>
        <p:nvPicPr>
          <p:cNvPr descr="offset_comp_267026.jpg" id="290" name="Google Shape;290;p23"/>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91" name="Google Shape;291;p23"/>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92" name="Google Shape;292;p23"/>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93" name="Google Shape;293;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graphicFrame>
        <p:nvGraphicFramePr>
          <p:cNvPr id="294" name="Google Shape;294;p23"/>
          <p:cNvGraphicFramePr/>
          <p:nvPr/>
        </p:nvGraphicFramePr>
        <p:xfrm>
          <a:off x="178450" y="2326025"/>
          <a:ext cx="3000000" cy="3000000"/>
        </p:xfrm>
        <a:graphic>
          <a:graphicData uri="http://schemas.openxmlformats.org/drawingml/2006/table">
            <a:tbl>
              <a:tblPr>
                <a:noFill/>
                <a:tableStyleId>{DEF40164-E449-4DC1-BE45-551F70E99CA9}</a:tableStyleId>
              </a:tblPr>
              <a:tblGrid>
                <a:gridCol w="1330550"/>
                <a:gridCol w="1943075"/>
                <a:gridCol w="1019875"/>
                <a:gridCol w="1028700"/>
              </a:tblGrid>
              <a:tr h="100000">
                <a:tc>
                  <a:txBody>
                    <a:bodyPr/>
                    <a:lstStyle/>
                    <a:p>
                      <a:pPr indent="0" lvl="0" marL="0" rtl="0" algn="l">
                        <a:spcBef>
                          <a:spcPts val="0"/>
                        </a:spcBef>
                        <a:spcAft>
                          <a:spcPts val="0"/>
                        </a:spcAft>
                        <a:buNone/>
                      </a:pPr>
                      <a:r>
                        <a:rPr b="1" lang="en-GB" sz="1100">
                          <a:solidFill>
                            <a:schemeClr val="lt1"/>
                          </a:solidFill>
                          <a:latin typeface="Proxima Nova"/>
                          <a:ea typeface="Proxima Nova"/>
                          <a:cs typeface="Proxima Nova"/>
                          <a:sym typeface="Proxima Nova"/>
                        </a:rPr>
                        <a:t>Component</a:t>
                      </a:r>
                      <a:endParaRPr b="1" sz="11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100">
                          <a:solidFill>
                            <a:schemeClr val="lt1"/>
                          </a:solidFill>
                          <a:latin typeface="Proxima Nova"/>
                          <a:ea typeface="Proxima Nova"/>
                          <a:cs typeface="Proxima Nova"/>
                          <a:sym typeface="Proxima Nova"/>
                        </a:rPr>
                        <a:t>Expected Usage</a:t>
                      </a:r>
                      <a:endParaRPr b="1" sz="11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100">
                          <a:solidFill>
                            <a:schemeClr val="lt1"/>
                          </a:solidFill>
                          <a:latin typeface="Proxima Nova"/>
                          <a:ea typeface="Proxima Nova"/>
                          <a:cs typeface="Proxima Nova"/>
                          <a:sym typeface="Proxima Nova"/>
                        </a:rPr>
                        <a:t>AWS</a:t>
                      </a:r>
                      <a:endParaRPr b="1" sz="11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100">
                          <a:solidFill>
                            <a:schemeClr val="lt1"/>
                          </a:solidFill>
                          <a:latin typeface="Proxima Nova"/>
                          <a:ea typeface="Proxima Nova"/>
                          <a:cs typeface="Proxima Nova"/>
                          <a:sym typeface="Proxima Nova"/>
                        </a:rPr>
                        <a:t>GCP</a:t>
                      </a:r>
                      <a:endParaRPr b="1" sz="11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en-GB" sz="1100">
                          <a:solidFill>
                            <a:schemeClr val="lt1"/>
                          </a:solidFill>
                          <a:latin typeface="Proxima Nova"/>
                          <a:ea typeface="Proxima Nova"/>
                          <a:cs typeface="Proxima Nova"/>
                          <a:sym typeface="Proxima Nova"/>
                        </a:rPr>
                        <a:t>Bucket per Gb</a:t>
                      </a:r>
                      <a:endParaRPr sz="11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000">
                          <a:solidFill>
                            <a:schemeClr val="lt1"/>
                          </a:solidFill>
                          <a:latin typeface="Roboto"/>
                          <a:ea typeface="Roboto"/>
                          <a:cs typeface="Roboto"/>
                          <a:sym typeface="Roboto"/>
                        </a:rPr>
                        <a:t>5 Gb inbound; 4 Gb moving within cloud</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000">
                          <a:solidFill>
                            <a:schemeClr val="lt1"/>
                          </a:solidFill>
                          <a:latin typeface="Roboto"/>
                          <a:ea typeface="Roboto"/>
                          <a:cs typeface="Roboto"/>
                          <a:sym typeface="Roboto"/>
                        </a:rPr>
                        <a:t>0</a:t>
                      </a:r>
                      <a:r>
                        <a:rPr lang="en-GB" sz="1000">
                          <a:solidFill>
                            <a:schemeClr val="lt1"/>
                          </a:solidFill>
                          <a:latin typeface="Roboto"/>
                          <a:ea typeface="Roboto"/>
                          <a:cs typeface="Roboto"/>
                          <a:sym typeface="Roboto"/>
                        </a:rPr>
                        <a:t>.19 USD</a:t>
                      </a:r>
                      <a:endParaRPr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chemeClr val="lt1"/>
                          </a:solidFill>
                          <a:latin typeface="Roboto"/>
                          <a:ea typeface="Roboto"/>
                          <a:cs typeface="Roboto"/>
                          <a:sym typeface="Roboto"/>
                        </a:rPr>
                        <a:t>0.115 USD</a:t>
                      </a:r>
                      <a:endParaRPr b="1"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en-GB" sz="1100">
                          <a:solidFill>
                            <a:schemeClr val="lt1"/>
                          </a:solidFill>
                          <a:latin typeface="Proxima Nova"/>
                          <a:ea typeface="Proxima Nova"/>
                          <a:cs typeface="Proxima Nova"/>
                          <a:sym typeface="Proxima Nova"/>
                        </a:rPr>
                        <a:t>ML Engine per query</a:t>
                      </a:r>
                      <a:endParaRPr sz="11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000">
                          <a:solidFill>
                            <a:schemeClr val="lt1"/>
                          </a:solidFill>
                          <a:latin typeface="Proxima Nova"/>
                          <a:ea typeface="Proxima Nova"/>
                          <a:cs typeface="Proxima Nova"/>
                          <a:sym typeface="Proxima Nova"/>
                        </a:rPr>
                        <a:t>2 runs, notebook, 8 hours of nodes running</a:t>
                      </a:r>
                      <a:endParaRPr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000">
                          <a:solidFill>
                            <a:schemeClr val="lt1"/>
                          </a:solidFill>
                          <a:latin typeface="Roboto"/>
                          <a:ea typeface="Roboto"/>
                          <a:cs typeface="Roboto"/>
                          <a:sym typeface="Roboto"/>
                        </a:rPr>
                        <a:t>9.63 USD</a:t>
                      </a:r>
                      <a:endParaRPr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400"/>
                        </a:spcBef>
                        <a:spcAft>
                          <a:spcPts val="800"/>
                        </a:spcAft>
                        <a:buNone/>
                      </a:pPr>
                      <a:r>
                        <a:rPr b="1" lang="en-GB" sz="1000">
                          <a:solidFill>
                            <a:schemeClr val="lt1"/>
                          </a:solidFill>
                          <a:latin typeface="Roboto"/>
                          <a:ea typeface="Roboto"/>
                          <a:cs typeface="Roboto"/>
                          <a:sym typeface="Roboto"/>
                        </a:rPr>
                        <a:t>4.72 USD</a:t>
                      </a:r>
                      <a:endParaRPr b="1"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en-GB" sz="1100">
                          <a:solidFill>
                            <a:schemeClr val="lt1"/>
                          </a:solidFill>
                          <a:latin typeface="Proxima Nova"/>
                          <a:ea typeface="Proxima Nova"/>
                          <a:cs typeface="Proxima Nova"/>
                          <a:sym typeface="Proxima Nova"/>
                        </a:rPr>
                        <a:t>Database per Gb + access</a:t>
                      </a:r>
                      <a:endParaRPr sz="11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000">
                          <a:solidFill>
                            <a:schemeClr val="lt1"/>
                          </a:solidFill>
                          <a:latin typeface="Proxima Nova"/>
                          <a:ea typeface="Proxima Nova"/>
                          <a:cs typeface="Proxima Nova"/>
                          <a:sym typeface="Proxima Nova"/>
                        </a:rPr>
                        <a:t>30 Mbytes monthly</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GB" sz="1000">
                          <a:solidFill>
                            <a:schemeClr val="lt1"/>
                          </a:solidFill>
                          <a:latin typeface="Proxima Nova"/>
                          <a:ea typeface="Proxima Nova"/>
                          <a:cs typeface="Proxima Nova"/>
                          <a:sym typeface="Proxima Nova"/>
                        </a:rPr>
                        <a:t>AWS DynamoDB;</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GB" sz="1000">
                          <a:solidFill>
                            <a:schemeClr val="lt1"/>
                          </a:solidFill>
                          <a:latin typeface="Proxima Nova"/>
                          <a:ea typeface="Proxima Nova"/>
                          <a:cs typeface="Proxima Nova"/>
                          <a:sym typeface="Proxima Nova"/>
                        </a:rPr>
                        <a:t>GCP FireStore</a:t>
                      </a:r>
                      <a:endParaRPr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000">
                          <a:solidFill>
                            <a:schemeClr val="lt1"/>
                          </a:solidFill>
                          <a:latin typeface="Roboto"/>
                          <a:ea typeface="Roboto"/>
                          <a:cs typeface="Roboto"/>
                          <a:sym typeface="Roboto"/>
                        </a:rPr>
                        <a:t>0.30 USD</a:t>
                      </a:r>
                      <a:endParaRPr sz="1000">
                        <a:solidFill>
                          <a:schemeClr val="lt1"/>
                        </a:solidFill>
                        <a:latin typeface="Roboto"/>
                        <a:ea typeface="Roboto"/>
                        <a:cs typeface="Roboto"/>
                        <a:sym typeface="Roboto"/>
                      </a:endParaRPr>
                    </a:p>
                    <a:p>
                      <a:pPr indent="0" lvl="0" marL="0" rtl="0" algn="ctr">
                        <a:spcBef>
                          <a:spcPts val="0"/>
                        </a:spcBef>
                        <a:spcAft>
                          <a:spcPts val="0"/>
                        </a:spcAft>
                        <a:buNone/>
                      </a:pPr>
                      <a:r>
                        <a:t/>
                      </a:r>
                      <a:endParaRPr b="1" sz="1000">
                        <a:solidFill>
                          <a:schemeClr val="lt1"/>
                        </a:solidFill>
                        <a:latin typeface="Roboto"/>
                        <a:ea typeface="Roboto"/>
                        <a:cs typeface="Roboto"/>
                        <a:sym typeface="Roboto"/>
                      </a:endParaRPr>
                    </a:p>
                    <a:p>
                      <a:pPr indent="0" lvl="0" marL="0" rtl="0" algn="ctr">
                        <a:spcBef>
                          <a:spcPts val="0"/>
                        </a:spcBef>
                        <a:spcAft>
                          <a:spcPts val="0"/>
                        </a:spcAft>
                        <a:buNone/>
                      </a:pPr>
                      <a:r>
                        <a:t/>
                      </a:r>
                      <a:endParaRPr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chemeClr val="lt1"/>
                          </a:solidFill>
                          <a:latin typeface="Proxima Nova"/>
                          <a:ea typeface="Proxima Nova"/>
                          <a:cs typeface="Proxima Nova"/>
                          <a:sym typeface="Proxima Nova"/>
                        </a:rPr>
                        <a:t>Free</a:t>
                      </a:r>
                      <a:endParaRPr b="1"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en-GB" sz="1100">
                          <a:solidFill>
                            <a:schemeClr val="lt1"/>
                          </a:solidFill>
                          <a:latin typeface="Proxima Nova"/>
                          <a:ea typeface="Proxima Nova"/>
                          <a:cs typeface="Proxima Nova"/>
                          <a:sym typeface="Proxima Nova"/>
                        </a:rPr>
                        <a:t>Functions</a:t>
                      </a:r>
                      <a:endParaRPr sz="11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000">
                          <a:solidFill>
                            <a:schemeClr val="lt1"/>
                          </a:solidFill>
                          <a:latin typeface="Proxima Nova"/>
                          <a:ea typeface="Proxima Nova"/>
                          <a:cs typeface="Proxima Nova"/>
                          <a:sym typeface="Proxima Nova"/>
                        </a:rPr>
                        <a:t>500 ms of running code per req, 2 Gb of Ram, 1200 reqs per day</a:t>
                      </a:r>
                      <a:endParaRPr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000">
                          <a:solidFill>
                            <a:schemeClr val="lt1"/>
                          </a:solidFill>
                          <a:latin typeface="Roboto"/>
                          <a:ea typeface="Roboto"/>
                          <a:cs typeface="Roboto"/>
                          <a:sym typeface="Roboto"/>
                        </a:rPr>
                        <a:t>0.62 USD</a:t>
                      </a:r>
                      <a:endParaRPr sz="1000">
                        <a:solidFill>
                          <a:schemeClr val="lt1"/>
                        </a:solidFill>
                        <a:latin typeface="Roboto"/>
                        <a:ea typeface="Roboto"/>
                        <a:cs typeface="Roboto"/>
                        <a:sym typeface="Roboto"/>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chemeClr val="lt1"/>
                          </a:solidFill>
                          <a:latin typeface="Roboto"/>
                          <a:ea typeface="Roboto"/>
                          <a:cs typeface="Roboto"/>
                          <a:sym typeface="Roboto"/>
                        </a:rPr>
                        <a:t>Free</a:t>
                      </a:r>
                      <a:endParaRPr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en-GB" sz="1100">
                          <a:solidFill>
                            <a:schemeClr val="lt1"/>
                          </a:solidFill>
                          <a:latin typeface="Proxima Nova"/>
                          <a:ea typeface="Proxima Nova"/>
                          <a:cs typeface="Proxima Nova"/>
                          <a:sym typeface="Proxima Nova"/>
                        </a:rPr>
                        <a:t>Total/Month</a:t>
                      </a:r>
                      <a:endParaRPr sz="11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lt1"/>
                        </a:solidFill>
                        <a:latin typeface="Proxima Nova"/>
                        <a:ea typeface="Proxima Nova"/>
                        <a:cs typeface="Proxima Nova"/>
                        <a:sym typeface="Proxima Nova"/>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000">
                          <a:solidFill>
                            <a:schemeClr val="lt1"/>
                          </a:solidFill>
                          <a:latin typeface="Roboto"/>
                          <a:ea typeface="Roboto"/>
                          <a:cs typeface="Roboto"/>
                          <a:sym typeface="Roboto"/>
                        </a:rPr>
                        <a:t>10.74 USD</a:t>
                      </a:r>
                      <a:endParaRPr sz="1000">
                        <a:solidFill>
                          <a:schemeClr val="lt1"/>
                        </a:solidFill>
                        <a:latin typeface="Roboto"/>
                        <a:ea typeface="Roboto"/>
                        <a:cs typeface="Roboto"/>
                        <a:sym typeface="Roboto"/>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GB" sz="1000">
                          <a:solidFill>
                            <a:schemeClr val="lt1"/>
                          </a:solidFill>
                          <a:latin typeface="Roboto"/>
                          <a:ea typeface="Roboto"/>
                          <a:cs typeface="Roboto"/>
                          <a:sym typeface="Roboto"/>
                        </a:rPr>
                        <a:t>4.84 USD</a:t>
                      </a:r>
                      <a:endParaRPr b="1" sz="1000">
                        <a:solidFill>
                          <a:schemeClr val="lt1"/>
                        </a:solidFill>
                        <a:latin typeface="Roboto"/>
                        <a:ea typeface="Roboto"/>
                        <a:cs typeface="Roboto"/>
                        <a:sym typeface="Roboto"/>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295" name="Google Shape;29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Architecture</a:t>
            </a:r>
            <a:endParaRPr sz="1000"/>
          </a:p>
        </p:txBody>
      </p:sp>
      <p:sp>
        <p:nvSpPr>
          <p:cNvPr id="301" name="Google Shape;301;p24"/>
          <p:cNvSpPr txBox="1"/>
          <p:nvPr>
            <p:ph type="title"/>
          </p:nvPr>
        </p:nvSpPr>
        <p:spPr>
          <a:xfrm>
            <a:off x="1297500" y="7934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Simplicity x Transparency</a:t>
            </a:r>
            <a:endParaRPr/>
          </a:p>
        </p:txBody>
      </p:sp>
      <p:sp>
        <p:nvSpPr>
          <p:cNvPr id="302" name="Google Shape;302;p24"/>
          <p:cNvSpPr txBox="1"/>
          <p:nvPr>
            <p:ph idx="1" type="body"/>
          </p:nvPr>
        </p:nvSpPr>
        <p:spPr>
          <a:xfrm>
            <a:off x="1297500" y="1391963"/>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Different approaches were considered for building the backend. The simplest would be based on all resources available in Vertex AI. The implementation time would be the smallest. An serverless model has been chosen for audit and transparency for a reasonable amount of implementation time.</a:t>
            </a:r>
            <a:endParaRPr/>
          </a:p>
        </p:txBody>
      </p:sp>
      <p:grpSp>
        <p:nvGrpSpPr>
          <p:cNvPr id="303" name="Google Shape;303;p24"/>
          <p:cNvGrpSpPr/>
          <p:nvPr/>
        </p:nvGrpSpPr>
        <p:grpSpPr>
          <a:xfrm>
            <a:off x="3222500" y="3154500"/>
            <a:ext cx="1018200" cy="1018200"/>
            <a:chOff x="1359550" y="3154500"/>
            <a:chExt cx="1018200" cy="1018200"/>
          </a:xfrm>
        </p:grpSpPr>
        <p:sp>
          <p:nvSpPr>
            <p:cNvPr id="304" name="Google Shape;304;p24"/>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1409800" y="3204750"/>
              <a:ext cx="917700" cy="917700"/>
            </a:xfrm>
            <a:prstGeom prst="pie">
              <a:avLst>
                <a:gd fmla="val 16177330" name="adj1"/>
                <a:gd fmla="val 6911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4"/>
          <p:cNvSpPr txBox="1"/>
          <p:nvPr/>
        </p:nvSpPr>
        <p:spPr>
          <a:xfrm>
            <a:off x="320097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Trained model available in Lambda, FireStore</a:t>
            </a:r>
            <a:endParaRPr sz="800">
              <a:solidFill>
                <a:schemeClr val="lt1"/>
              </a:solidFill>
              <a:latin typeface="Lato"/>
              <a:ea typeface="Lato"/>
              <a:cs typeface="Lato"/>
              <a:sym typeface="Lato"/>
            </a:endParaRPr>
          </a:p>
        </p:txBody>
      </p:sp>
      <p:sp>
        <p:nvSpPr>
          <p:cNvPr id="309" name="Google Shape;309;p24"/>
          <p:cNvSpPr txBox="1"/>
          <p:nvPr/>
        </p:nvSpPr>
        <p:spPr>
          <a:xfrm>
            <a:off x="349716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24 h</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10" name="Google Shape;310;p24"/>
          <p:cNvSpPr/>
          <p:nvPr/>
        </p:nvSpPr>
        <p:spPr>
          <a:xfrm>
            <a:off x="12759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13261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1327875" y="3214950"/>
            <a:ext cx="917700" cy="897300"/>
          </a:xfrm>
          <a:prstGeom prst="pie">
            <a:avLst>
              <a:gd fmla="val 16139917" name="adj1"/>
              <a:gd fmla="val 19153028"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14569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txBox="1"/>
          <p:nvPr/>
        </p:nvSpPr>
        <p:spPr>
          <a:xfrm>
            <a:off x="12560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Vertex AI and API Endpoints, Firestore</a:t>
            </a:r>
            <a:endParaRPr sz="800">
              <a:solidFill>
                <a:schemeClr val="lt1"/>
              </a:solidFill>
              <a:latin typeface="Lato"/>
              <a:ea typeface="Lato"/>
              <a:cs typeface="Lato"/>
              <a:sym typeface="Lato"/>
            </a:endParaRPr>
          </a:p>
        </p:txBody>
      </p:sp>
      <p:sp>
        <p:nvSpPr>
          <p:cNvPr id="315" name="Google Shape;315;p24"/>
          <p:cNvSpPr txBox="1"/>
          <p:nvPr/>
        </p:nvSpPr>
        <p:spPr>
          <a:xfrm>
            <a:off x="15522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chemeClr val="lt1"/>
                </a:solidFill>
                <a:latin typeface="Lato"/>
                <a:ea typeface="Lato"/>
                <a:cs typeface="Lato"/>
                <a:sym typeface="Lato"/>
              </a:rPr>
              <a:t>12 h</a:t>
            </a:r>
            <a:endParaRPr b="1">
              <a:solidFill>
                <a:schemeClr val="lt1"/>
              </a:solidFill>
              <a:latin typeface="Lato"/>
              <a:ea typeface="Lato"/>
              <a:cs typeface="Lato"/>
              <a:sym typeface="Lato"/>
            </a:endParaRPr>
          </a:p>
        </p:txBody>
      </p:sp>
      <p:sp>
        <p:nvSpPr>
          <p:cNvPr id="316" name="Google Shape;316;p24"/>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5108501" y="3204750"/>
            <a:ext cx="917700" cy="917700"/>
          </a:xfrm>
          <a:prstGeom prst="pie">
            <a:avLst>
              <a:gd fmla="val 16276075" name="adj1"/>
              <a:gd fmla="val 9257117"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Cloud VMs, Network and access Management</a:t>
            </a:r>
            <a:endParaRPr sz="800">
              <a:solidFill>
                <a:schemeClr val="lt1"/>
              </a:solidFill>
              <a:latin typeface="Lato"/>
              <a:ea typeface="Lato"/>
              <a:cs typeface="Lato"/>
              <a:sym typeface="Lato"/>
            </a:endParaRPr>
          </a:p>
        </p:txBody>
      </p:sp>
      <p:sp>
        <p:nvSpPr>
          <p:cNvPr id="321" name="Google Shape;321;p24"/>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60 h</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2" name="Google Shape;322;p24"/>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6957459" y="3204750"/>
            <a:ext cx="917700" cy="917700"/>
          </a:xfrm>
          <a:prstGeom prst="pie">
            <a:avLst>
              <a:gd fmla="val 16157986" name="adj1"/>
              <a:gd fmla="val 13898693"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Acquire/setup hardware, OS, VMs, code</a:t>
            </a:r>
            <a:endParaRPr sz="800">
              <a:solidFill>
                <a:schemeClr val="lt1"/>
              </a:solidFill>
              <a:latin typeface="Lato"/>
              <a:ea typeface="Lato"/>
              <a:cs typeface="Lato"/>
              <a:sym typeface="Lato"/>
            </a:endParaRPr>
          </a:p>
        </p:txBody>
      </p:sp>
      <p:sp>
        <p:nvSpPr>
          <p:cNvPr id="327" name="Google Shape;327;p24"/>
          <p:cNvSpPr txBox="1"/>
          <p:nvPr/>
        </p:nvSpPr>
        <p:spPr>
          <a:xfrm>
            <a:off x="7136702" y="3508025"/>
            <a:ext cx="5592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chemeClr val="lt1"/>
                </a:solidFill>
                <a:latin typeface="Lato"/>
                <a:ea typeface="Lato"/>
                <a:cs typeface="Lato"/>
                <a:sym typeface="Lato"/>
              </a:rPr>
              <a:t>80+ h</a:t>
            </a:r>
            <a:endParaRPr b="1">
              <a:solidFill>
                <a:schemeClr val="lt1"/>
              </a:solidFill>
              <a:latin typeface="Lato"/>
              <a:ea typeface="Lato"/>
              <a:cs typeface="Lato"/>
              <a:sym typeface="Lato"/>
            </a:endParaRPr>
          </a:p>
        </p:txBody>
      </p:sp>
      <p:pic>
        <p:nvPicPr>
          <p:cNvPr descr="offset_comp_267026.jpg" id="328" name="Google Shape;328;p24"/>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
        <p:nvSpPr>
          <p:cNvPr id="329" name="Google Shape;32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a:p>
        </p:txBody>
      </p:sp>
      <p:sp>
        <p:nvSpPr>
          <p:cNvPr id="335" name="Google Shape;335;p25"/>
          <p:cNvSpPr txBox="1"/>
          <p:nvPr>
            <p:ph idx="1" type="body"/>
          </p:nvPr>
        </p:nvSpPr>
        <p:spPr>
          <a:xfrm>
            <a:off x="1297500" y="8906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scope of this implementation is to expose the API endpoint for the Home Credit Company and allow assertion of the applicant credit score. The request must be recorded on a database for billing and auditing purposes. The model data is expected to be trained fortnightly and the previous data need to be stored so the model can be audited on a given point in time.</a:t>
            </a:r>
            <a:endParaRPr/>
          </a:p>
        </p:txBody>
      </p:sp>
      <p:pic>
        <p:nvPicPr>
          <p:cNvPr id="336" name="Google Shape;336;p25"/>
          <p:cNvPicPr preferRelativeResize="0"/>
          <p:nvPr/>
        </p:nvPicPr>
        <p:blipFill>
          <a:blip r:embed="rId3">
            <a:alphaModFix/>
          </a:blip>
          <a:stretch>
            <a:fillRect/>
          </a:stretch>
        </p:blipFill>
        <p:spPr>
          <a:xfrm>
            <a:off x="1908825" y="1997650"/>
            <a:ext cx="4902583" cy="2841050"/>
          </a:xfrm>
          <a:prstGeom prst="rect">
            <a:avLst/>
          </a:prstGeom>
          <a:noFill/>
          <a:ln>
            <a:noFill/>
          </a:ln>
        </p:spPr>
      </p:pic>
      <p:sp>
        <p:nvSpPr>
          <p:cNvPr id="337" name="Google Shape;33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